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9" d="100"/>
          <a:sy n="119" d="100"/>
        </p:scale>
        <p:origin x="33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74943315"/>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600" b="1" i="1" dirty="0" smtClean="0">
                          <a:solidFill>
                            <a:srgbClr val="002060"/>
                          </a:solidFill>
                          <a:latin typeface="Times New Roman" panose="02020603050405020304" pitchFamily="18" charset="0"/>
                          <a:cs typeface="Times New Roman" panose="02020603050405020304" pitchFamily="18" charset="0"/>
                        </a:rPr>
                        <a:t>ЖАҒДАЙЫНЫҢ</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ru-RU"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01 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01 </a:t>
            </a:r>
            <a:r>
              <a:rPr lang="ru-RU" altLang="ru-RU" sz="1200" b="1" dirty="0" err="1">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85214"/>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02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01 қаңтар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02</a:t>
            </a:r>
            <a:r>
              <a:rPr lang="ru-RU" alt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жауын-шашынсыз</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солтүстік-шығыстан, шығыстан соғады, күші 1-6 м/с. Ауа температурасы түнде 8-10°, күндіз </a:t>
            </a:r>
            <a:r>
              <a:rPr lang="kk-KZ" sz="1200" dirty="0" smtClean="0">
                <a:solidFill>
                  <a:prstClr val="black"/>
                </a:solidFill>
                <a:latin typeface="Times New Roman" pitchFamily="18" charset="0"/>
                <a:cs typeface="Times New Roman" pitchFamily="18" charset="0"/>
              </a:rPr>
              <a:t>3-5° </a:t>
            </a:r>
            <a:r>
              <a:rPr lang="kk-KZ" sz="1200" dirty="0">
                <a:solidFill>
                  <a:prstClr val="black"/>
                </a:solidFill>
                <a:latin typeface="Times New Roman" pitchFamily="18" charset="0"/>
                <a:cs typeface="Times New Roman" pitchFamily="18" charset="0"/>
              </a:rPr>
              <a:t>аяз күтіледі.</a:t>
            </a:r>
          </a:p>
          <a:p>
            <a:pPr algn="just">
              <a:spcBef>
                <a:spcPts val="0"/>
              </a:spcBef>
              <a:defRPr/>
            </a:pPr>
            <a:endParaRPr lang="" altLang="ru-RU" sz="4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2026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03 қаңтарға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a:latin typeface="Times New Roman" pitchFamily="18" charset="0"/>
                <a:cs typeface="Times New Roman" pitchFamily="18" charset="0"/>
              </a:rPr>
              <a:t>0</a:t>
            </a:r>
            <a:r>
              <a:rPr lang="" altLang="ru-RU" sz="1200" b="1" dirty="0">
                <a:latin typeface="Times New Roman" pitchFamily="18" charset="0"/>
                <a:cs typeface="Times New Roman" pitchFamily="18" charset="0"/>
              </a:rPr>
              <a:t>2</a:t>
            </a:r>
            <a:r>
              <a:rPr lang="kk-KZ" altLang="ru-RU" sz="1200" b="1" dirty="0">
                <a:latin typeface="Times New Roman" pitchFamily="18" charset="0"/>
                <a:cs typeface="Times New Roman"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03 қаңтар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шығыстан, оңтүстік-шығыстан соғады, күші 1-6 м/с. Ауа температурасы </a:t>
            </a:r>
            <a:r>
              <a:rPr lang="kk-KZ" sz="1200" dirty="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аяз болады.</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0" name="TextBox 13"/>
          <p:cNvSpPr txBox="1"/>
          <p:nvPr/>
        </p:nvSpPr>
        <p:spPr>
          <a:xfrm>
            <a:off x="5050378" y="235277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prstClr val="black"/>
                </a:solidFill>
                <a:latin typeface="Times New Roman" panose="02020603050405020304" pitchFamily="18" charset="0"/>
                <a:cs typeface="Times New Roman" panose="02020603050405020304" pitchFamily="18" charset="0"/>
              </a:rPr>
              <a:t>02 қаңтар 2026 жылы метеорологиялық жағдайлар қала атмосферасында ластаушы заттардың жиналуына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жоғары болады деп күтіледі.</a:t>
            </a:r>
            <a:endParaRPr lang="kk-KZ" sz="1200" dirty="0">
              <a:solidFill>
                <a:prstClr val="black"/>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81368" y="326451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rgbClr val="FF0000"/>
                </a:solidFill>
                <a:latin typeface="Times New Roman" panose="02020603050405020304" pitchFamily="18" charset="0"/>
                <a:cs typeface="Times New Roman" panose="02020603050405020304" pitchFamily="18" charset="0"/>
              </a:rPr>
              <a:t>2 </a:t>
            </a:r>
            <a:r>
              <a:rPr lang="ru-RU" sz="1200" dirty="0" err="1">
                <a:solidFill>
                  <a:srgbClr val="FF0000"/>
                </a:solidFill>
                <a:latin typeface="Times New Roman" panose="02020603050405020304" pitchFamily="18" charset="0"/>
                <a:cs typeface="Times New Roman" panose="02020603050405020304" pitchFamily="18" charset="0"/>
              </a:rPr>
              <a:t>дәрежелі</a:t>
            </a:r>
            <a:r>
              <a:rPr lang="ru-RU" sz="1200" dirty="0">
                <a:solidFill>
                  <a:srgbClr val="FF0000"/>
                </a:solidFill>
                <a:latin typeface="Times New Roman" panose="02020603050405020304" pitchFamily="18" charset="0"/>
                <a:cs typeface="Times New Roman" panose="02020603050405020304" pitchFamily="18" charset="0"/>
              </a:rPr>
              <a:t> ҚМЖ </a:t>
            </a:r>
            <a:r>
              <a:rPr lang="ru-RU" sz="1200" dirty="0" err="1">
                <a:solidFill>
                  <a:srgbClr val="FF0000"/>
                </a:solidFill>
                <a:latin typeface="Times New Roman" panose="02020603050405020304" pitchFamily="18" charset="0"/>
                <a:cs typeface="Times New Roman" panose="02020603050405020304" pitchFamily="18" charset="0"/>
              </a:rPr>
              <a:t>ескертуі</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srgbClr val="FF0000"/>
                </a:solidFill>
                <a:latin typeface="Times New Roman" panose="02020603050405020304" pitchFamily="18" charset="0"/>
                <a:cs typeface="Times New Roman" panose="02020603050405020304" pitchFamily="18" charset="0"/>
              </a:rPr>
              <a:t>жарияланады</a:t>
            </a:r>
            <a:r>
              <a:rPr lang="" sz="1200" dirty="0">
                <a:solidFill>
                  <a:srgbClr val="FF0000"/>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35992154"/>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525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81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4660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192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10658" y="5865184"/>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Бухтоярова Л.А.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Акылбаева М.М.</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53505508"/>
              </p:ext>
            </p:extLst>
          </p:nvPr>
        </p:nvGraphicFramePr>
        <p:xfrm>
          <a:off x="5062135" y="5006458"/>
          <a:ext cx="4035777" cy="792592"/>
        </p:xfrm>
        <a:graphic>
          <a:graphicData uri="http://schemas.openxmlformats.org/drawingml/2006/table">
            <a:tbl>
              <a:tblPr/>
              <a:tblGrid>
                <a:gridCol w="1979097">
                  <a:extLst>
                    <a:ext uri="{9D8B030D-6E8A-4147-A177-3AD203B41FA5}">
                      <a16:colId xmlns="" xmlns:a16="http://schemas.microsoft.com/office/drawing/2014/main" val="20000"/>
                    </a:ext>
                  </a:extLst>
                </a:gridCol>
                <a:gridCol w="2056680">
                  <a:extLst>
                    <a:ext uri="{9D8B030D-6E8A-4147-A177-3AD203B41FA5}">
                      <a16:colId xmlns=""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19713</TotalTime>
  <Words>566</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3845</cp:revision>
  <cp:lastPrinted>2021-07-01T03:56:27Z</cp:lastPrinted>
  <dcterms:created xsi:type="dcterms:W3CDTF">2018-03-27T06:03:00Z</dcterms:created>
  <dcterms:modified xsi:type="dcterms:W3CDTF">2026-01-01T07:05:06Z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