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104" d="100"/>
          <a:sy n="104" d="100"/>
        </p:scale>
        <p:origin x="174" y="1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271917239"/>
              </p:ext>
            </p:extLst>
          </p:nvPr>
        </p:nvGraphicFramePr>
        <p:xfrm>
          <a:off x="307976" y="2708920"/>
          <a:ext cx="4386677" cy="2520280"/>
        </p:xfrm>
        <a:graphic>
          <a:graphicData uri="http://schemas.openxmlformats.org/drawingml/2006/table">
            <a:tbl>
              <a:tblPr/>
              <a:tblGrid>
                <a:gridCol w="4386677">
                  <a:extLst>
                    <a:ext uri="{9D8B030D-6E8A-4147-A177-3AD203B41FA5}">
                      <a16:colId xmlns:a16="http://schemas.microsoft.com/office/drawing/2014/main" xmlns="" val="20000"/>
                    </a:ext>
                  </a:extLst>
                </a:gridCol>
              </a:tblGrid>
              <a:tr h="25202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01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ru-RU"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a:t>
                      </a:r>
                      <a:r>
                        <a:rPr lang="ru-RU" altLang="x-none" sz="1400" b="1" i="1" dirty="0">
                          <a:solidFill>
                            <a:srgbClr val="002060"/>
                          </a:solidFill>
                          <a:latin typeface="Times New Roman" panose="02020603050405020304" pitchFamily="18" charset="0"/>
                          <a:cs typeface="Times New Roman" panose="02020603050405020304" pitchFamily="18" charset="0"/>
                        </a:rPr>
                        <a:t>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100" dirty="0" smtClean="0">
                        <a:solidFill>
                          <a:srgbClr val="00000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01 қаңтар</a:t>
                      </a:r>
                      <a:endParaRPr kumimoji="0" lang="kk-KZ" sz="1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24389" y="114301"/>
            <a:ext cx="4681538" cy="1862048"/>
          </a:xfrm>
          <a:prstGeom prst="rect">
            <a:avLst/>
          </a:prstGeom>
        </p:spPr>
        <p:txBody>
          <a:bodyPr wrap="square">
            <a:spAutoFit/>
          </a:bodyPr>
          <a:lstStyle/>
          <a:p>
            <a:pPr lvl="0" algn="ctr"/>
            <a:r>
              <a:rPr lang="ru-RU" altLang="ru-RU" sz="1100" b="1" dirty="0">
                <a:latin typeface="Times New Roman" panose="02020603050405020304" pitchFamily="18" charset="0"/>
                <a:cs typeface="Times New Roman" panose="02020603050405020304" pitchFamily="18" charset="0"/>
              </a:rPr>
              <a:t>Қостанай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r>
              <a:rPr lang="ru-RU" altLang="ru-RU" sz="1100" b="1" dirty="0" smtClean="0">
                <a:latin typeface="Times New Roman" panose="02020603050405020304" pitchFamily="18" charset="0"/>
                <a:cs typeface="Times New Roman" panose="02020603050405020304" pitchFamily="18" charset="0"/>
              </a:rPr>
              <a:t>                                       2026 </a:t>
            </a:r>
            <a:r>
              <a:rPr lang="ru-RU" altLang="ru-RU" sz="1100" b="1" dirty="0" err="1" smtClean="0">
                <a:latin typeface="Times New Roman" panose="02020603050405020304" pitchFamily="18" charset="0"/>
                <a:cs typeface="Times New Roman" panose="02020603050405020304" pitchFamily="18" charset="0"/>
              </a:rPr>
              <a:t>жылғы</a:t>
            </a:r>
            <a:r>
              <a:rPr lang="ru-RU" altLang="ru-RU" sz="1100" b="1" dirty="0" smtClean="0">
                <a:latin typeface="Times New Roman" panose="02020603050405020304" pitchFamily="18" charset="0"/>
                <a:cs typeface="Times New Roman" panose="02020603050405020304" pitchFamily="18" charset="0"/>
              </a:rPr>
              <a:t> </a:t>
            </a:r>
            <a:r>
              <a:rPr lang="kk-KZ" altLang="ru-RU" sz="1100" b="1" dirty="0" smtClean="0">
                <a:solidFill>
                  <a:prstClr val="black"/>
                </a:solidFill>
                <a:latin typeface="Times New Roman" panose="02020603050405020304" pitchFamily="18" charset="0"/>
                <a:cs typeface="Times New Roman" panose="02020603050405020304" pitchFamily="18" charset="0"/>
              </a:rPr>
              <a:t>01 қаңтар</a:t>
            </a:r>
            <a:endParaRPr lang="kk-KZ" sz="1100" b="1" dirty="0" smtClean="0">
              <a:solidFill>
                <a:prstClr val="black"/>
              </a:solidFill>
              <a:latin typeface="Times New Roman" panose="02020603050405020304" pitchFamily="18" charset="0"/>
              <a:cs typeface="Times New Roman" panose="02020603050405020304" pitchFamily="18" charset="0"/>
            </a:endParaRPr>
          </a:p>
          <a:p>
            <a:pPr lvl="0" algn="just"/>
            <a:r>
              <a:rPr lang="kk-KZ" altLang="ru-RU" sz="1100" b="1" dirty="0" smtClean="0">
                <a:solidFill>
                  <a:prstClr val="black"/>
                </a:solidFill>
                <a:latin typeface="Times New Roman" panose="02020603050405020304" pitchFamily="18" charset="0"/>
                <a:cs typeface="Times New Roman" panose="02020603050405020304" pitchFamily="18" charset="0"/>
              </a:rPr>
              <a:t>01 қаңтар 2026 ж. сағ. 20-ден </a:t>
            </a:r>
            <a:r>
              <a:rPr lang="kk-KZ" sz="1100" b="1" dirty="0" smtClean="0">
                <a:solidFill>
                  <a:prstClr val="black"/>
                </a:solidFill>
                <a:latin typeface="Times New Roman" panose="02020603050405020304" pitchFamily="18" charset="0"/>
                <a:cs typeface="Times New Roman" panose="02020603050405020304" pitchFamily="18" charset="0"/>
              </a:rPr>
              <a:t>бастап</a:t>
            </a:r>
            <a:r>
              <a:rPr lang="kk-KZ" altLang="ru-RU" sz="1100" b="1" dirty="0" smtClean="0">
                <a:solidFill>
                  <a:prstClr val="black"/>
                </a:solidFill>
                <a:latin typeface="Times New Roman" panose="02020603050405020304" pitchFamily="18" charset="0"/>
                <a:cs typeface="Times New Roman" panose="02020603050405020304" pitchFamily="18" charset="0"/>
              </a:rPr>
              <a:t> </a:t>
            </a:r>
            <a:r>
              <a:rPr lang="kk-KZ" sz="1100" b="1" dirty="0" smtClean="0">
                <a:solidFill>
                  <a:prstClr val="black"/>
                </a:solidFill>
                <a:latin typeface="Times New Roman" panose="02020603050405020304" pitchFamily="18" charset="0"/>
                <a:cs typeface="Times New Roman" panose="02020603050405020304" pitchFamily="18" charset="0"/>
              </a:rPr>
              <a:t>02 қаңтар </a:t>
            </a:r>
            <a:r>
              <a:rPr lang="kk-KZ" altLang="ru-RU" sz="1100" b="1" dirty="0" smtClean="0">
                <a:solidFill>
                  <a:prstClr val="black"/>
                </a:solidFill>
                <a:latin typeface="Times New Roman" panose="02020603050405020304" pitchFamily="18" charset="0"/>
                <a:cs typeface="Times New Roman" panose="02020603050405020304" pitchFamily="18" charset="0"/>
              </a:rPr>
              <a:t>2026 ж. сағ. 20-дейін</a:t>
            </a:r>
            <a:endParaRPr lang="en-US" altLang="ru-RU" sz="1100" b="1" dirty="0" smtClean="0">
              <a:solidFill>
                <a:prstClr val="black"/>
              </a:solidFill>
              <a:latin typeface="Times New Roman" panose="02020603050405020304" pitchFamily="18" charset="0"/>
              <a:cs typeface="Times New Roman" panose="02020603050405020304" pitchFamily="18" charset="0"/>
            </a:endParaRPr>
          </a:p>
          <a:p>
            <a:pPr algn="just"/>
            <a:r>
              <a:rPr lang="kk-KZ" sz="1200" kern="900" dirty="0" smtClean="0">
                <a:solidFill>
                  <a:srgbClr val="000000"/>
                </a:solidFill>
                <a:latin typeface="Times New Roman" panose="02020603050405020304" pitchFamily="18" charset="0"/>
                <a:ea typeface="Times New Roman" panose="02020603050405020304" pitchFamily="18" charset="0"/>
              </a:rPr>
              <a:t>Бұлтты</a:t>
            </a:r>
            <a:r>
              <a:rPr lang="kk-KZ" sz="1200" kern="900" dirty="0">
                <a:solidFill>
                  <a:srgbClr val="000000"/>
                </a:solidFill>
                <a:latin typeface="Times New Roman" panose="02020603050405020304" pitchFamily="18" charset="0"/>
                <a:ea typeface="Times New Roman" panose="02020603050405020304" pitchFamily="18" charset="0"/>
              </a:rPr>
              <a:t>,</a:t>
            </a:r>
            <a:r>
              <a:rPr lang="kk-KZ" sz="1200" kern="1400" dirty="0">
                <a:solidFill>
                  <a:srgbClr val="000000"/>
                </a:solidFill>
                <a:latin typeface="Times New Roman" panose="02020603050405020304" pitchFamily="18" charset="0"/>
                <a:ea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қар</a:t>
            </a:r>
            <a:r>
              <a:rPr lang="kk-KZ" sz="1200" kern="900" dirty="0">
                <a:solidFill>
                  <a:srgbClr val="000000"/>
                </a:solidFill>
                <a:latin typeface="Times New Roman" panose="02020603050405020304" pitchFamily="18" charset="0"/>
                <a:ea typeface="Times New Roman" panose="02020603050405020304" pitchFamily="18" charset="0"/>
              </a:rPr>
              <a:t>, жаяу бұрқасын, көктайғақ. Т</a:t>
            </a:r>
            <a:r>
              <a:rPr lang="kk-KZ" sz="1200" kern="900" dirty="0" smtClean="0">
                <a:solidFill>
                  <a:srgbClr val="000000"/>
                </a:solidFill>
                <a:latin typeface="Times New Roman" panose="02020603050405020304" pitchFamily="18" charset="0"/>
                <a:ea typeface="Times New Roman" panose="02020603050405020304" pitchFamily="18" charset="0"/>
              </a:rPr>
              <a:t>ұман.</a:t>
            </a:r>
            <a:r>
              <a:rPr lang="kk-KZ" sz="1200" dirty="0" smtClean="0"/>
              <a:t> </a:t>
            </a:r>
            <a:r>
              <a:rPr lang="kk-KZ" sz="1200" kern="900" dirty="0">
                <a:solidFill>
                  <a:srgbClr val="000000"/>
                </a:solidFill>
                <a:latin typeface="Times New Roman" panose="02020603050405020304" pitchFamily="18" charset="0"/>
                <a:ea typeface="Times New Roman" panose="02020603050405020304" pitchFamily="18" charset="0"/>
              </a:rPr>
              <a:t>Оңтүстік-шығыстан, оңтүстік </a:t>
            </a:r>
            <a:r>
              <a:rPr lang="kk-KZ" sz="1200" kern="1400" dirty="0" smtClean="0">
                <a:solidFill>
                  <a:srgbClr val="000000"/>
                </a:solidFill>
                <a:latin typeface="Times New Roman" panose="02020603050405020304" pitchFamily="18" charset="0"/>
                <a:ea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жел</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соғады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күші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9-14, </a:t>
            </a:r>
            <a:r>
              <a:rPr lang="kk-KZ" sz="1200" dirty="0">
                <a:solidFill>
                  <a:prstClr val="black"/>
                </a:solidFill>
                <a:latin typeface="Times New Roman" panose="02020603050405020304" pitchFamily="18" charset="0"/>
                <a:cs typeface="Times New Roman" panose="02020603050405020304" pitchFamily="18" charset="0"/>
              </a:rPr>
              <a:t>т</a:t>
            </a:r>
            <a:r>
              <a:rPr lang="kk-KZ" sz="1200" dirty="0" smtClean="0">
                <a:solidFill>
                  <a:prstClr val="black"/>
                </a:solidFill>
                <a:latin typeface="Times New Roman" panose="02020603050405020304" pitchFamily="18" charset="0"/>
                <a:cs typeface="Times New Roman" panose="02020603050405020304" pitchFamily="18" charset="0"/>
              </a:rPr>
              <a:t>үнде екпіні 15-20 </a:t>
            </a:r>
            <a:r>
              <a:rPr lang="ru-RU" sz="1200" dirty="0" smtClean="0">
                <a:solidFill>
                  <a:prstClr val="black"/>
                </a:solidFill>
                <a:latin typeface="Times New Roman" panose="02020603050405020304" pitchFamily="18" charset="0"/>
                <a:cs typeface="Times New Roman" panose="02020603050405020304" pitchFamily="18" charset="0"/>
              </a:rPr>
              <a:t>м/с</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Ауа температурасы </a:t>
            </a:r>
            <a:r>
              <a:rPr lang="kk-KZ" sz="1200" smtClean="0">
                <a:solidFill>
                  <a:prstClr val="black"/>
                </a:solidFill>
                <a:latin typeface="Times New Roman" panose="02020603050405020304" pitchFamily="18" charset="0"/>
                <a:cs typeface="Times New Roman" panose="02020603050405020304" pitchFamily="18" charset="0"/>
              </a:rPr>
              <a:t>түнде </a:t>
            </a:r>
            <a:r>
              <a:rPr lang="kk-KZ" sz="1200" smtClean="0">
                <a:solidFill>
                  <a:prstClr val="black"/>
                </a:solidFill>
                <a:latin typeface="Times New Roman" panose="02020603050405020304" pitchFamily="18" charset="0"/>
                <a:cs typeface="Times New Roman" panose="02020603050405020304" pitchFamily="18" charset="0"/>
              </a:rPr>
              <a:t>және күндіз </a:t>
            </a:r>
            <a:r>
              <a:rPr lang="kk-KZ" sz="1200" dirty="0" smtClean="0">
                <a:solidFill>
                  <a:prstClr val="black"/>
                </a:solidFill>
                <a:latin typeface="Times New Roman" panose="02020603050405020304" pitchFamily="18" charset="0"/>
                <a:cs typeface="Times New Roman" panose="02020603050405020304" pitchFamily="18" charset="0"/>
              </a:rPr>
              <a:t>3-5 градус аяз.</a:t>
            </a:r>
          </a:p>
          <a:p>
            <a:pPr lvl="0" algn="just"/>
            <a:r>
              <a:rPr lang="kk-KZ" sz="1100" kern="900" dirty="0" smtClean="0">
                <a:solidFill>
                  <a:srgbClr val="000000"/>
                </a:solidFill>
                <a:latin typeface="Times New Roman" panose="02020603050405020304" pitchFamily="18" charset="0"/>
              </a:rPr>
              <a:t>                                       </a:t>
            </a:r>
            <a:r>
              <a:rPr lang="kk-KZ" sz="1100" b="1" dirty="0" smtClean="0">
                <a:latin typeface="Times New Roman" panose="02020603050405020304" pitchFamily="18" charset="0"/>
                <a:cs typeface="Times New Roman" panose="02020603050405020304" pitchFamily="18" charset="0"/>
              </a:rPr>
              <a:t>2026 жылғы  03 </a:t>
            </a:r>
            <a:r>
              <a:rPr lang="kk-KZ" sz="1100" b="1" dirty="0" smtClean="0">
                <a:solidFill>
                  <a:prstClr val="black"/>
                </a:solidFill>
                <a:latin typeface="Times New Roman" panose="02020603050405020304" pitchFamily="18" charset="0"/>
                <a:cs typeface="Times New Roman" panose="02020603050405020304" pitchFamily="18" charset="0"/>
              </a:rPr>
              <a:t>қаңтар</a:t>
            </a:r>
            <a:endParaRPr lang="kk-KZ" sz="1100" b="1" dirty="0">
              <a:solidFill>
                <a:prstClr val="black"/>
              </a:solidFill>
              <a:latin typeface="Times New Roman" panose="02020603050405020304" pitchFamily="18" charset="0"/>
              <a:cs typeface="Times New Roman" panose="02020603050405020304" pitchFamily="18" charset="0"/>
            </a:endParaRPr>
          </a:p>
          <a:p>
            <a:pPr algn="just"/>
            <a:r>
              <a:rPr lang="kk-KZ" sz="1100" b="1" dirty="0" smtClean="0">
                <a:latin typeface="Times New Roman" panose="02020603050405020304" pitchFamily="18" charset="0"/>
                <a:cs typeface="Times New Roman" panose="02020603050405020304" pitchFamily="18" charset="0"/>
              </a:rPr>
              <a:t>02 </a:t>
            </a:r>
            <a:r>
              <a:rPr lang="kk-KZ" sz="1100" b="1" dirty="0" smtClean="0">
                <a:solidFill>
                  <a:prstClr val="black"/>
                </a:solidFill>
                <a:latin typeface="Times New Roman" panose="02020603050405020304" pitchFamily="18" charset="0"/>
                <a:cs typeface="Times New Roman" panose="02020603050405020304" pitchFamily="18" charset="0"/>
              </a:rPr>
              <a:t>қаңтар </a:t>
            </a:r>
            <a:r>
              <a:rPr lang="kk-KZ" sz="1100" b="1" dirty="0" smtClean="0">
                <a:latin typeface="Times New Roman" panose="02020603050405020304" pitchFamily="18" charset="0"/>
                <a:cs typeface="Times New Roman" panose="02020603050405020304" pitchFamily="18" charset="0"/>
              </a:rPr>
              <a:t>сағ. 20-ден бастап 03 </a:t>
            </a:r>
            <a:r>
              <a:rPr lang="kk-KZ" sz="1100" b="1" dirty="0" smtClean="0">
                <a:solidFill>
                  <a:prstClr val="black"/>
                </a:solidFill>
                <a:latin typeface="Times New Roman" panose="02020603050405020304" pitchFamily="18" charset="0"/>
                <a:cs typeface="Times New Roman" panose="02020603050405020304" pitchFamily="18" charset="0"/>
              </a:rPr>
              <a:t>қаңтар </a:t>
            </a:r>
            <a:r>
              <a:rPr lang="kk-KZ" altLang="ru-RU" sz="1100" b="1" dirty="0" smtClean="0">
                <a:solidFill>
                  <a:prstClr val="black"/>
                </a:solidFill>
                <a:latin typeface="Times New Roman" panose="02020603050405020304" pitchFamily="18" charset="0"/>
                <a:cs typeface="Times New Roman" panose="02020603050405020304" pitchFamily="18" charset="0"/>
              </a:rPr>
              <a:t>2026 ж.</a:t>
            </a:r>
            <a:r>
              <a:rPr lang="kk-KZ" sz="1100" b="1" dirty="0" smtClean="0">
                <a:latin typeface="Times New Roman" panose="02020603050405020304" pitchFamily="18" charset="0"/>
                <a:cs typeface="Times New Roman" panose="02020603050405020304" pitchFamily="18" charset="0"/>
              </a:rPr>
              <a:t> сағ. 08-ға дейін </a:t>
            </a:r>
            <a:endParaRPr lang="kk-KZ" sz="1100" b="1" dirty="0">
              <a:latin typeface="Times New Roman" panose="02020603050405020304" pitchFamily="18" charset="0"/>
              <a:cs typeface="Times New Roman" panose="02020603050405020304" pitchFamily="18" charset="0"/>
            </a:endParaRPr>
          </a:p>
          <a:p>
            <a:pPr algn="just"/>
            <a:r>
              <a:rPr lang="kk-KZ" sz="1100" kern="900" dirty="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Б</a:t>
            </a:r>
            <a:r>
              <a:rPr lang="kk-KZ" sz="1200" kern="900" dirty="0" smtClean="0">
                <a:solidFill>
                  <a:srgbClr val="000000"/>
                </a:solidFill>
                <a:latin typeface="Times New Roman" panose="02020603050405020304" pitchFamily="18" charset="0"/>
                <a:ea typeface="Times New Roman" panose="02020603050405020304" pitchFamily="18" charset="0"/>
              </a:rPr>
              <a:t>ұлтты</a:t>
            </a:r>
            <a:r>
              <a:rPr lang="kk-KZ" sz="1200" kern="900" dirty="0">
                <a:solidFill>
                  <a:srgbClr val="000000"/>
                </a:solidFill>
                <a:latin typeface="Times New Roman" panose="02020603050405020304" pitchFamily="18" charset="0"/>
                <a:ea typeface="Times New Roman" panose="02020603050405020304" pitchFamily="18" charset="0"/>
              </a:rPr>
              <a:t>,</a:t>
            </a:r>
            <a:r>
              <a:rPr lang="kk-KZ" sz="1200" kern="1400" dirty="0">
                <a:solidFill>
                  <a:srgbClr val="000000"/>
                </a:solidFill>
                <a:latin typeface="Times New Roman" panose="02020603050405020304" pitchFamily="18" charset="0"/>
                <a:ea typeface="Times New Roman" panose="02020603050405020304" pitchFamily="18" charset="0"/>
              </a:rPr>
              <a:t> жауын-шашынсыз. </a:t>
            </a:r>
            <a:r>
              <a:rPr lang="kk-KZ" sz="1200" kern="1400" dirty="0" smtClean="0">
                <a:solidFill>
                  <a:srgbClr val="000000"/>
                </a:solidFill>
                <a:latin typeface="Times New Roman" panose="02020603050405020304" pitchFamily="18" charset="0"/>
                <a:ea typeface="Times New Roman" panose="02020603050405020304" pitchFamily="18" charset="0"/>
              </a:rPr>
              <a:t>Ш</a:t>
            </a:r>
            <a:r>
              <a:rPr lang="kk-KZ" sz="1200" kern="900" dirty="0" smtClean="0">
                <a:solidFill>
                  <a:srgbClr val="000000"/>
                </a:solidFill>
                <a:latin typeface="Times New Roman" panose="02020603050405020304" pitchFamily="18" charset="0"/>
                <a:ea typeface="Times New Roman" panose="02020603050405020304" pitchFamily="18" charset="0"/>
              </a:rPr>
              <a:t>ығыстан </a:t>
            </a:r>
            <a:r>
              <a:rPr lang="ru-RU" sz="1200" dirty="0" err="1" smtClean="0">
                <a:solidFill>
                  <a:prstClr val="black"/>
                </a:solidFill>
                <a:latin typeface="Times New Roman" panose="02020603050405020304" pitchFamily="18" charset="0"/>
                <a:cs typeface="Times New Roman" panose="02020603050405020304" pitchFamily="18" charset="0"/>
              </a:rPr>
              <a:t>жел</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соғады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күші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9-14 м/с</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температурасы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6-8 градус аяз.</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64549069"/>
              </p:ext>
            </p:extLst>
          </p:nvPr>
        </p:nvGraphicFramePr>
        <p:xfrm>
          <a:off x="5021476" y="4112227"/>
          <a:ext cx="4716320" cy="2464236"/>
        </p:xfrm>
        <a:graphic>
          <a:graphicData uri="http://schemas.openxmlformats.org/drawingml/2006/table">
            <a:tbl>
              <a:tblPr firstRow="1" bandRow="1">
                <a:tableStyleId>{5C22544A-7EE6-4342-B048-85BDC9FD1C3A}</a:tableStyleId>
              </a:tblPr>
              <a:tblGrid>
                <a:gridCol w="1814814">
                  <a:extLst>
                    <a:ext uri="{9D8B030D-6E8A-4147-A177-3AD203B41FA5}">
                      <a16:colId xmlns:a16="http://schemas.microsoft.com/office/drawing/2014/main" xmlns="" val="3583770891"/>
                    </a:ext>
                  </a:extLst>
                </a:gridCol>
                <a:gridCol w="1447914">
                  <a:extLst>
                    <a:ext uri="{9D8B030D-6E8A-4147-A177-3AD203B41FA5}">
                      <a16:colId xmlns:a16="http://schemas.microsoft.com/office/drawing/2014/main" xmlns="" val="1276116030"/>
                    </a:ext>
                  </a:extLst>
                </a:gridCol>
                <a:gridCol w="1453592">
                  <a:extLst>
                    <a:ext uri="{9D8B030D-6E8A-4147-A177-3AD203B41FA5}">
                      <a16:colId xmlns:a16="http://schemas.microsoft.com/office/drawing/2014/main" xmlns="" val="2096923049"/>
                    </a:ext>
                  </a:extLst>
                </a:gridCol>
              </a:tblGrid>
              <a:tr h="394966">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30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Arial Cyr" panose="020B060402020202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Arial Cyr" panose="020B0604020202020204" pitchFamily="34" charset="0"/>
                        </a:rPr>
                        <a:t>0</a:t>
                      </a:r>
                      <a:endParaRPr lang="ru-RU" sz="1000" b="0" i="0" u="none" strike="noStrike" dirty="0">
                        <a:solidFill>
                          <a:srgbClr val="000000"/>
                        </a:solidFill>
                        <a:effectLst/>
                        <a:latin typeface="Arial Cyr" panose="020B060402020202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305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Arial Cyr" panose="020B0604020202020204" pitchFamily="34" charset="0"/>
                        </a:rPr>
                        <a:t>0</a:t>
                      </a:r>
                      <a:endParaRPr lang="ru-RU" sz="1000" b="0" i="0" u="none" strike="noStrike" dirty="0">
                        <a:solidFill>
                          <a:srgbClr val="000000"/>
                        </a:solidFill>
                        <a:effectLst/>
                        <a:latin typeface="Arial Cyr" panose="020B060402020202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Arial Cyr" panose="020B0604020202020204" pitchFamily="34" charset="0"/>
                        </a:rPr>
                        <a:t>0</a:t>
                      </a:r>
                      <a:endParaRPr lang="ru-RU" sz="1000" b="0" i="0" u="none" strike="noStrike" dirty="0">
                        <a:solidFill>
                          <a:srgbClr val="000000"/>
                        </a:solidFill>
                        <a:effectLst/>
                        <a:latin typeface="Arial Cyr" panose="020B060402020202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3056">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Arial Cyr" panose="020B0604020202020204" pitchFamily="34"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Arial Cyr" panose="020B0604020202020204" pitchFamily="34" charset="0"/>
                        </a:rPr>
                        <a:t>0.012</a:t>
                      </a:r>
                      <a:endParaRPr lang="ru-RU" sz="1000" b="0" i="0" u="none" strike="noStrike" dirty="0">
                        <a:solidFill>
                          <a:srgbClr val="000000"/>
                        </a:solidFill>
                        <a:effectLst/>
                        <a:latin typeface="Arial Cyr" panose="020B060402020202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3056">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Arial Cyr" panose="020B0604020202020204" pitchFamily="34" charset="0"/>
                        </a:rPr>
                        <a:t>1624</a:t>
                      </a:r>
                      <a:endParaRPr lang="ru-RU" sz="1000" b="0" i="0" u="none" strike="noStrike" dirty="0">
                        <a:solidFill>
                          <a:srgbClr val="000000"/>
                        </a:solidFill>
                        <a:effectLst/>
                        <a:latin typeface="Arial Cyr" panose="020B060402020202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Arial Cyr" panose="020B0604020202020204" pitchFamily="34" charset="0"/>
                        </a:rPr>
                        <a:t>0.325</a:t>
                      </a:r>
                      <a:endParaRPr lang="ru-RU" sz="1000" b="0" i="0" u="none" strike="noStrike" dirty="0">
                        <a:solidFill>
                          <a:srgbClr val="000000"/>
                        </a:solidFill>
                        <a:effectLst/>
                        <a:latin typeface="Arial Cyr" panose="020B060402020202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3056">
                <a:tc>
                  <a:txBody>
                    <a:bodyPr/>
                    <a:lstStyle/>
                    <a:p>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Arial Cyr" panose="020B060402020202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Arial Cyr" panose="020B0604020202020204" pitchFamily="34" charset="0"/>
                        </a:rPr>
                        <a:t>0,007</a:t>
                      </a:r>
                      <a:endParaRPr lang="ru-RU" sz="1000" b="0" i="0" u="none" strike="noStrike" dirty="0">
                        <a:solidFill>
                          <a:srgbClr val="000000"/>
                        </a:solidFill>
                        <a:effectLst/>
                        <a:latin typeface="Arial Cyr" panose="020B060402020202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829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Arial Cyr" panose="020B060402020202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Arial Cyr" panose="020B0604020202020204" pitchFamily="34" charset="0"/>
                        </a:rPr>
                        <a:t>0.003</a:t>
                      </a:r>
                      <a:endParaRPr lang="ru-RU" sz="1000" b="0" i="0" u="none" strike="noStrike" dirty="0">
                        <a:solidFill>
                          <a:srgbClr val="000000"/>
                        </a:solidFill>
                        <a:effectLst/>
                        <a:latin typeface="Arial Cyr" panose="020B060402020202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29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Arial Cyr" panose="020B0604020202020204" pitchFamily="34" charset="0"/>
                        </a:rPr>
                        <a:t>0</a:t>
                      </a:r>
                      <a:endParaRPr lang="ru-RU" sz="1000" b="0" i="0" u="none" strike="noStrike" dirty="0">
                        <a:solidFill>
                          <a:srgbClr val="000000"/>
                        </a:solidFill>
                        <a:effectLst/>
                        <a:latin typeface="Arial Cyr" panose="020B060402020202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Arial Cyr" panose="020B0604020202020204" pitchFamily="34" charset="0"/>
                        </a:rPr>
                        <a:t>0</a:t>
                      </a:r>
                      <a:endParaRPr lang="ru-RU" sz="1000" b="0" i="0" u="none" strike="noStrike" dirty="0">
                        <a:solidFill>
                          <a:srgbClr val="000000"/>
                        </a:solidFill>
                        <a:effectLst/>
                        <a:latin typeface="Arial Cyr" panose="020B060402020202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82932">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1104356953"/>
              </p:ext>
            </p:extLst>
          </p:nvPr>
        </p:nvGraphicFramePr>
        <p:xfrm>
          <a:off x="4996988" y="6248200"/>
          <a:ext cx="4780548" cy="579120"/>
        </p:xfrm>
        <a:graphic>
          <a:graphicData uri="http://schemas.openxmlformats.org/drawingml/2006/table">
            <a:tbl>
              <a:tblPr/>
              <a:tblGrid>
                <a:gridCol w="4780548">
                  <a:extLst>
                    <a:ext uri="{9D8B030D-6E8A-4147-A177-3AD203B41FA5}">
                      <a16:colId xmlns:a16="http://schemas.microsoft.com/office/drawing/2014/main" xmlns="" val="20000"/>
                    </a:ext>
                  </a:extLst>
                </a:gridCol>
              </a:tblGrid>
              <a:tr h="4035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911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633107"/>
            <a:ext cx="4797380"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01 қаңтар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68683" y="3281555"/>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92502" y="2057289"/>
            <a:ext cx="4658462"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02, </a:t>
            </a:r>
            <a:r>
              <a:rPr lang="ru-RU" sz="1200" dirty="0" err="1" smtClean="0">
                <a:solidFill>
                  <a:prstClr val="black"/>
                </a:solidFill>
                <a:latin typeface="Times New Roman" panose="02020603050405020304" pitchFamily="18" charset="0"/>
                <a:cs typeface="Times New Roman" panose="02020603050405020304" pitchFamily="18" charset="0"/>
              </a:rPr>
              <a:t>түнде</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03 </a:t>
            </a:r>
            <a:r>
              <a:rPr lang="kk-KZ" sz="1200" dirty="0">
                <a:solidFill>
                  <a:prstClr val="black"/>
                </a:solidFill>
                <a:latin typeface="Times New Roman" panose="02020603050405020304" pitchFamily="18" charset="0"/>
                <a:cs typeface="Times New Roman" panose="02020603050405020304" pitchFamily="18" charset="0"/>
              </a:rPr>
              <a:t>қаңтар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2026 </a:t>
            </a:r>
            <a:r>
              <a:rPr lang="ru-RU" sz="1200" dirty="0">
                <a:solidFill>
                  <a:prstClr val="black"/>
                </a:solidFill>
                <a:latin typeface="Times New Roman" panose="02020603050405020304" pitchFamily="18" charset="0"/>
                <a:cs typeface="Times New Roman" panose="02020603050405020304" pitchFamily="18" charset="0"/>
              </a:rPr>
              <a:t>ж</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сейілу</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төмендеуі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gridCol w="44450"/>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54197" y="4587873"/>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087912215"/>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Зертхана</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en-US"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34</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29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lab_kos@meteo.kz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Метео</a:t>
                        </a:r>
                        <a:r>
                          <a:rPr lang="ru-RU" sz="800" baseline="0" dirty="0" smtClean="0">
                            <a:latin typeface="Times New Roman" panose="02020603050405020304" pitchFamily="18" charset="0"/>
                            <a:cs typeface="Times New Roman" panose="02020603050405020304" pitchFamily="18" charset="0"/>
                          </a:rPr>
                          <a:t> </a:t>
                        </a:r>
                        <a:r>
                          <a:rPr lang="ru-RU" sz="800" baseline="0" dirty="0" err="1" smtClean="0">
                            <a:latin typeface="Times New Roman" panose="02020603050405020304" pitchFamily="18" charset="0"/>
                            <a:cs typeface="Times New Roman" panose="02020603050405020304" pitchFamily="18" charset="0"/>
                          </a:rPr>
                          <a:t>болжам</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Н. Казиева</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28087</TotalTime>
  <Words>593</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Arial</vt:lpstr>
      <vt:lpstr>Arial Cyr</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5339</cp:revision>
  <cp:lastPrinted>2021-07-01T07:38:07Z</cp:lastPrinted>
  <dcterms:created xsi:type="dcterms:W3CDTF">2018-03-27T06:03:00Z</dcterms:created>
  <dcterms:modified xsi:type="dcterms:W3CDTF">2026-01-01T06:44:34Z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