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570624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a:t>
                      </a:r>
                      <a:r>
                        <a:rPr lang="en-US" altLang="zh-CN" sz="1200" b="1" i="1" baseline="0" dirty="0">
                          <a:solidFill>
                            <a:schemeClr val="tx2">
                              <a:lumMod val="75000"/>
                            </a:schemeClr>
                          </a:solidFill>
                          <a:latin typeface="Times New Roman" panose="02020603050405020304" pitchFamily="18" charset="0"/>
                          <a:cs typeface="Times New Roman" panose="02020603050405020304" pitchFamily="18" charset="0"/>
                        </a:rPr>
                        <a:t>8</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9263" y="120670"/>
            <a:ext cx="4712545" cy="221599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a:latin typeface="Times New Roman" panose="02020603050405020304" pitchFamily="18" charset="0"/>
                <a:cs typeface="Times New Roman" panose="02020603050405020304" pitchFamily="18" charset="0"/>
              </a:rPr>
              <a:t>19 желтоқсанға а</a:t>
            </a:r>
            <a:r>
              <a:rPr lang="kk-KZ" altLang="ru-RU" sz="1150" b="1" dirty="0">
                <a:latin typeface="Times New Roman" pitchFamily="18" charset="0"/>
                <a:cs typeface="Times New Roman" pitchFamily="18" charset="0"/>
              </a:rPr>
              <a:t>уа-райы болжамы</a:t>
            </a:r>
            <a:endParaRPr lang="ru-RU" altLang="ru-RU" sz="1150" b="1" dirty="0">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2025 ж. </a:t>
            </a:r>
            <a:r>
              <a:rPr lang="ru-RU" sz="1150" b="1" dirty="0">
                <a:solidFill>
                  <a:srgbClr val="000000"/>
                </a:solidFill>
                <a:latin typeface="Times New Roman" pitchFamily="18" charset="0"/>
                <a:cs typeface="Times New Roman" pitchFamily="18" charset="0"/>
              </a:rPr>
              <a:t>18</a:t>
            </a:r>
            <a:r>
              <a:rPr lang="kk-KZ" sz="1150" b="1" dirty="0">
                <a:latin typeface="Times New Roman" panose="02020603050405020304" pitchFamily="18" charset="0"/>
                <a:cs typeface="Times New Roman" panose="02020603050405020304" pitchFamily="18" charset="0"/>
              </a:rPr>
              <a:t> желтоқсан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19 желтоқсанға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ru-RU" altLang="ru-RU" sz="1150" dirty="0">
                <a:solidFill>
                  <a:srgbClr val="000000"/>
                </a:solidFill>
                <a:latin typeface="Times New Roman" pitchFamily="18" charset="0"/>
                <a:cs typeface="Times New Roman" pitchFamily="18" charset="0"/>
                <a:sym typeface="+mn-ea"/>
              </a:rPr>
              <a:t>Б</a:t>
            </a:r>
            <a:r>
              <a:rPr lang="kk-KZ" altLang="ru-RU" sz="1150" dirty="0">
                <a:latin typeface="Times New Roman" panose="02020603050405020304" pitchFamily="18" charset="0"/>
                <a:cs typeface="Times New Roman" panose="02020603050405020304" pitchFamily="18" charset="0"/>
                <a:sym typeface="+mn-ea"/>
              </a:rPr>
              <a:t>ұлтты, түнде аздаған жауын-шашын (жаңбыр, қар), көктайғақ болады, күндіз жауын-шашын (жаңбыр, қар) жауады, көктайғақ болады. Оңтүстік-батыстан жел соғады, күші 5-10 м/с. Ауа температурасы түнде 3-5, күндіз 1-3 градус суық болады.</a:t>
            </a:r>
          </a:p>
          <a:p>
            <a:pPr algn="ctr"/>
            <a:r>
              <a:rPr lang="kk-KZ" sz="1150" b="1" dirty="0">
                <a:latin typeface="Times New Roman" panose="02020603050405020304" pitchFamily="18" charset="0"/>
                <a:cs typeface="Times New Roman" panose="02020603050405020304" pitchFamily="18" charset="0"/>
              </a:rPr>
              <a:t>20 желтоқсанға</a:t>
            </a:r>
            <a:endParaRPr lang="kk-KZ" sz="1150" b="1" dirty="0">
              <a:solidFill>
                <a:srgbClr val="000000"/>
              </a:solidFill>
              <a:latin typeface="Times New Roman" pitchFamily="18" charset="0"/>
              <a:cs typeface="Times New Roman" pitchFamily="18" charset="0"/>
            </a:endParaRPr>
          </a:p>
          <a:p>
            <a:pPr algn="ctr"/>
            <a:r>
              <a:rPr lang="ru-RU" sz="1150" b="1" dirty="0">
                <a:solidFill>
                  <a:srgbClr val="000000"/>
                </a:solidFill>
                <a:latin typeface="Times New Roman" pitchFamily="18" charset="0"/>
                <a:cs typeface="Times New Roman" pitchFamily="18" charset="0"/>
              </a:rPr>
              <a:t>2025 ж. 19 </a:t>
            </a:r>
            <a:r>
              <a:rPr lang="kk-KZ" sz="1150" b="1" dirty="0">
                <a:latin typeface="Times New Roman" panose="02020603050405020304" pitchFamily="18" charset="0"/>
                <a:cs typeface="Times New Roman" panose="02020603050405020304"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20 </a:t>
            </a:r>
            <a:r>
              <a:rPr lang="kk-KZ" sz="1150" b="1" dirty="0">
                <a:latin typeface="Times New Roman" panose="02020603050405020304" pitchFamily="18" charset="0"/>
                <a:cs typeface="Times New Roman" panose="02020603050405020304"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08-ге </a:t>
            </a:r>
            <a:r>
              <a:rPr lang="ru-RU" sz="1150" b="1" dirty="0" err="1">
                <a:solidFill>
                  <a:srgbClr val="000000"/>
                </a:solidFill>
                <a:latin typeface="Times New Roman" pitchFamily="18" charset="0"/>
                <a:cs typeface="Times New Roman" pitchFamily="18" charset="0"/>
              </a:rPr>
              <a:t>дейін</a:t>
            </a:r>
            <a:endParaRPr lang="ru-RU" sz="1150" b="1" dirty="0">
              <a:solidFill>
                <a:srgbClr val="000000"/>
              </a:solidFill>
              <a:latin typeface="Times New Roman" pitchFamily="18" charset="0"/>
              <a:cs typeface="Times New Roman" pitchFamily="18" charset="0"/>
            </a:endParaRPr>
          </a:p>
          <a:p>
            <a:pPr algn="just"/>
            <a:r>
              <a:rPr lang="kk-KZ" altLang="ru-RU" sz="1150" dirty="0">
                <a:latin typeface="Times New Roman" panose="02020603050405020304" pitchFamily="18" charset="0"/>
                <a:cs typeface="Times New Roman" panose="02020603050405020304" pitchFamily="18" charset="0"/>
                <a:sym typeface="+mn-ea"/>
              </a:rPr>
              <a:t>Бұлтты, аздаған қар жауады, көктайғақ болады</a:t>
            </a:r>
            <a:r>
              <a:rPr lang="kk-KZ" sz="1150" dirty="0">
                <a:latin typeface="Times New Roman" panose="02020603050405020304" pitchFamily="18" charset="0"/>
                <a:cs typeface="Times New Roman" panose="02020603050405020304" pitchFamily="18" charset="0"/>
              </a:rPr>
              <a:t>. Оңтүстік-батыстан жел соғады, күші 2-7 м/с. Ауа температурасы 2-4 градус суық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5178911"/>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33403">
                  <a:extLst>
                    <a:ext uri="{9D8B030D-6E8A-4147-A177-3AD203B41FA5}">
                      <a16:colId xmlns:a16="http://schemas.microsoft.com/office/drawing/2014/main" val="1276116030"/>
                    </a:ext>
                  </a:extLst>
                </a:gridCol>
                <a:gridCol w="1433403">
                  <a:extLst>
                    <a:ext uri="{9D8B030D-6E8A-4147-A177-3AD203B41FA5}">
                      <a16:colId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a:solidFill>
                            <a:schemeClr val="tx1"/>
                          </a:solidFill>
                          <a:latin typeface="Times New Roman" panose="02020603050405020304" pitchFamily="18" charset="0"/>
                          <a:cs typeface="Times New Roman" panose="02020603050405020304" pitchFamily="18" charset="0"/>
                        </a:rPr>
                        <a:t>Күкірсутек</a:t>
                      </a:r>
                      <a:r>
                        <a:rPr lang="kk-KZ" sz="900" baseline="0" dirty="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265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384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anose="02020603050405020304" pitchFamily="18" charset="0"/>
                <a:cs typeface="Times New Roman" panose="02020603050405020304" pitchFamily="18" charset="0"/>
              </a:rPr>
              <a:t> желтоқсанға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0456" y="226817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19 желтоқсанда,</a:t>
            </a:r>
            <a:r>
              <a:rPr lang="ru-RU" sz="1150" dirty="0">
                <a:solidFill>
                  <a:schemeClr val="tx1"/>
                </a:solidFill>
                <a:latin typeface="Times New Roman" panose="02020603050405020304" pitchFamily="18" charset="0"/>
                <a:cs typeface="Times New Roman" panose="02020603050405020304" pitchFamily="18" charset="0"/>
              </a:rPr>
              <a:t> 20</a:t>
            </a:r>
            <a:r>
              <a:rPr lang="kk-KZ" sz="1150" dirty="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3611"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38656</TotalTime>
  <Words>655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6355</cp:revision>
  <cp:lastPrinted>2021-07-01T07:38:07Z</cp:lastPrinted>
  <dcterms:created xsi:type="dcterms:W3CDTF">2018-03-27T06:03:00Z</dcterms:created>
  <dcterms:modified xsi:type="dcterms:W3CDTF">2025-12-18T07:25:35Z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