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30610012"/>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352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a:solidFill>
                            <a:srgbClr val="002060"/>
                          </a:solidFill>
                          <a:latin typeface="Times New Roman" panose="02020603050405020304" pitchFamily="18" charset="0"/>
                          <a:cs typeface="Times New Roman" panose="02020603050405020304" pitchFamily="18" charset="0"/>
                        </a:rPr>
                        <a:t>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желтоқсан</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389" y="114301"/>
            <a:ext cx="4681538" cy="1862048"/>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a:latin typeface="Times New Roman" panose="02020603050405020304" pitchFamily="18" charset="0"/>
                <a:cs typeface="Times New Roman" panose="02020603050405020304" pitchFamily="18" charset="0"/>
              </a:rPr>
              <a:t>                                       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a:solidFill>
                  <a:prstClr val="black"/>
                </a:solidFill>
                <a:latin typeface="Times New Roman" panose="02020603050405020304" pitchFamily="18" charset="0"/>
                <a:cs typeface="Times New Roman" panose="02020603050405020304" pitchFamily="18" charset="0"/>
              </a:rPr>
              <a:t>19 желтоқсан</a:t>
            </a:r>
            <a:endParaRPr lang="kk-KZ" sz="1100" b="1" dirty="0">
              <a:solidFill>
                <a:prstClr val="black"/>
              </a:solidFill>
              <a:latin typeface="Times New Roman" panose="02020603050405020304" pitchFamily="18" charset="0"/>
              <a:cs typeface="Times New Roman" panose="02020603050405020304" pitchFamily="18" charset="0"/>
            </a:endParaRPr>
          </a:p>
          <a:p>
            <a:pPr algn="ctr"/>
            <a:r>
              <a:rPr lang="kk-KZ" altLang="ru-RU" sz="1100" b="1" dirty="0">
                <a:solidFill>
                  <a:prstClr val="black"/>
                </a:solidFill>
                <a:latin typeface="Times New Roman" panose="02020603050405020304" pitchFamily="18" charset="0"/>
                <a:cs typeface="Times New Roman" panose="02020603050405020304" pitchFamily="18" charset="0"/>
              </a:rPr>
              <a:t>18 желтоқсан сағ. 20-ден </a:t>
            </a:r>
            <a:r>
              <a:rPr lang="kk-KZ" sz="1100" b="1" dirty="0">
                <a:solidFill>
                  <a:prstClr val="black"/>
                </a:solidFill>
                <a:latin typeface="Times New Roman" panose="02020603050405020304" pitchFamily="18" charset="0"/>
                <a:cs typeface="Times New Roman" panose="02020603050405020304" pitchFamily="18" charset="0"/>
              </a:rPr>
              <a:t>бастап</a:t>
            </a:r>
            <a:r>
              <a:rPr lang="kk-KZ" altLang="ru-RU" sz="1100" b="1" dirty="0">
                <a:solidFill>
                  <a:prstClr val="black"/>
                </a:solidFill>
                <a:latin typeface="Times New Roman" panose="02020603050405020304" pitchFamily="18" charset="0"/>
                <a:cs typeface="Times New Roman" panose="02020603050405020304" pitchFamily="18" charset="0"/>
              </a:rPr>
              <a:t> 19 желтоқсан 2025 ж. сағ. 20-дейін</a:t>
            </a:r>
            <a:endParaRPr lang="en-US" altLang="ru-RU" sz="1100" b="1" dirty="0">
              <a:solidFill>
                <a:prstClr val="black"/>
              </a:solidFill>
              <a:latin typeface="Times New Roman" panose="02020603050405020304" pitchFamily="18" charset="0"/>
              <a:cs typeface="Times New Roman" panose="02020603050405020304" pitchFamily="18" charset="0"/>
            </a:endParaRP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қар, бұрқасын, көктайғак</a:t>
            </a:r>
            <a:r>
              <a:rPr lang="kk-KZ" sz="1200" dirty="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О</a:t>
            </a:r>
            <a:r>
              <a:rPr lang="kk-KZ" sz="1200" kern="900" dirty="0">
                <a:solidFill>
                  <a:srgbClr val="000000"/>
                </a:solidFill>
                <a:latin typeface="Times New Roman" panose="02020603050405020304" pitchFamily="18" charset="0"/>
              </a:rPr>
              <a:t>ң</a:t>
            </a:r>
            <a:r>
              <a:rPr lang="kk-KZ" sz="1200" kern="900" dirty="0">
                <a:solidFill>
                  <a:srgbClr val="000000"/>
                </a:solidFill>
                <a:latin typeface="Times New Roman" panose="02020603050405020304" pitchFamily="18" charset="0"/>
                <a:ea typeface="Times New Roman" panose="02020603050405020304" pitchFamily="18" charset="0"/>
              </a:rPr>
              <a:t>түстік-батыстан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a:t>
            </a:r>
            <a:r>
              <a:rPr lang="ru-RU" sz="1200" dirty="0" err="1">
                <a:solidFill>
                  <a:prstClr val="black"/>
                </a:solidFill>
                <a:latin typeface="Times New Roman" panose="02020603050405020304" pitchFamily="18" charset="0"/>
                <a:cs typeface="Times New Roman" panose="02020603050405020304" pitchFamily="18" charset="0"/>
              </a:rPr>
              <a:t>күндіз</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екпіні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түнде 12-14, күндіз 2-4 градус аяз.</a:t>
            </a:r>
            <a:endParaRPr lang="ru-RU" sz="1200" dirty="0">
              <a:latin typeface="Times New Roman" panose="02020603050405020304" pitchFamily="18" charset="0"/>
              <a:cs typeface="Times New Roman" panose="02020603050405020304" pitchFamily="18" charset="0"/>
            </a:endParaRPr>
          </a:p>
          <a:p>
            <a:pPr lvl="0" algn="ctr"/>
            <a:r>
              <a:rPr lang="kk-KZ" sz="1100" kern="900" dirty="0">
                <a:solidFill>
                  <a:srgbClr val="000000"/>
                </a:solidFill>
                <a:latin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2025 жылғы </a:t>
            </a:r>
            <a:r>
              <a:rPr lang="kk-KZ" sz="1100" b="1" dirty="0">
                <a:solidFill>
                  <a:prstClr val="black"/>
                </a:solidFill>
                <a:latin typeface="Times New Roman" panose="02020603050405020304" pitchFamily="18" charset="0"/>
                <a:cs typeface="Times New Roman" panose="02020603050405020304" pitchFamily="18" charset="0"/>
              </a:rPr>
              <a:t>20 желтоқсан </a:t>
            </a:r>
          </a:p>
          <a:p>
            <a:pPr lvl="0" algn="ctr"/>
            <a:r>
              <a:rPr lang="kk-KZ" sz="1100" b="1" dirty="0">
                <a:solidFill>
                  <a:prstClr val="black"/>
                </a:solidFill>
                <a:latin typeface="Times New Roman" panose="02020603050405020304" pitchFamily="18" charset="0"/>
                <a:cs typeface="Times New Roman" panose="02020603050405020304" pitchFamily="18" charset="0"/>
              </a:rPr>
              <a:t>19 желтоқсан </a:t>
            </a:r>
            <a:r>
              <a:rPr lang="kk-KZ" sz="1100" b="1" dirty="0">
                <a:latin typeface="Times New Roman" panose="02020603050405020304" pitchFamily="18" charset="0"/>
                <a:cs typeface="Times New Roman" panose="02020603050405020304" pitchFamily="18" charset="0"/>
              </a:rPr>
              <a:t>сағ. 20-ден бастап </a:t>
            </a:r>
            <a:r>
              <a:rPr lang="kk-KZ" sz="1100" b="1" dirty="0">
                <a:solidFill>
                  <a:prstClr val="black"/>
                </a:solidFill>
                <a:latin typeface="Times New Roman" panose="02020603050405020304" pitchFamily="18" charset="0"/>
                <a:cs typeface="Times New Roman" panose="02020603050405020304" pitchFamily="18" charset="0"/>
              </a:rPr>
              <a:t>20 желтоқсан </a:t>
            </a:r>
            <a:r>
              <a:rPr lang="kk-KZ" altLang="ru-RU" sz="1100" b="1" dirty="0">
                <a:solidFill>
                  <a:prstClr val="black"/>
                </a:solidFill>
                <a:latin typeface="Times New Roman" panose="02020603050405020304" pitchFamily="18" charset="0"/>
                <a:cs typeface="Times New Roman" panose="02020603050405020304" pitchFamily="18" charset="0"/>
              </a:rPr>
              <a:t>2025 ж.</a:t>
            </a:r>
            <a:r>
              <a:rPr lang="kk-KZ" sz="1100" b="1" dirty="0">
                <a:latin typeface="Times New Roman" panose="02020603050405020304" pitchFamily="18" charset="0"/>
                <a:cs typeface="Times New Roman" panose="02020603050405020304" pitchFamily="18" charset="0"/>
              </a:rPr>
              <a:t> сағ. 08-ға дейін </a:t>
            </a:r>
          </a:p>
          <a:p>
            <a:pPr lvl="0" algn="just"/>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қар, бұрқасын.</a:t>
            </a:r>
            <a:r>
              <a:rPr lang="ru-RU" sz="1200" dirty="0">
                <a:solidFill>
                  <a:prstClr val="black"/>
                </a:solidFill>
                <a:latin typeface="Times New Roman" panose="02020603050405020304" pitchFamily="18" charset="0"/>
                <a:cs typeface="Times New Roman" panose="02020603050405020304" pitchFamily="18" charset="0"/>
              </a:rPr>
              <a:t> Б</a:t>
            </a:r>
            <a:r>
              <a:rPr lang="kk-KZ" sz="1200" kern="900" dirty="0">
                <a:solidFill>
                  <a:srgbClr val="000000"/>
                </a:solidFill>
                <a:latin typeface="Times New Roman" panose="02020603050405020304" pitchFamily="18" charset="0"/>
              </a:rPr>
              <a:t>атыстан, оңтүстік-батыстан</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7-9 градус аяз.</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64746105"/>
              </p:ext>
            </p:extLst>
          </p:nvPr>
        </p:nvGraphicFramePr>
        <p:xfrm>
          <a:off x="5021476" y="4112227"/>
          <a:ext cx="4716320" cy="246423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val="3583770891"/>
                    </a:ext>
                  </a:extLst>
                </a:gridCol>
                <a:gridCol w="1447914">
                  <a:extLst>
                    <a:ext uri="{9D8B030D-6E8A-4147-A177-3AD203B41FA5}">
                      <a16:colId xmlns:a16="http://schemas.microsoft.com/office/drawing/2014/main" val="1276116030"/>
                    </a:ext>
                  </a:extLst>
                </a:gridCol>
                <a:gridCol w="1453592">
                  <a:extLst>
                    <a:ext uri="{9D8B030D-6E8A-4147-A177-3AD203B41FA5}">
                      <a16:colId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Arial Cyr" panose="020B0604020202020204" pitchFamily="34" charset="0"/>
                        </a:rPr>
                        <a:t>0</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Arial Cyr" panose="020B06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Arial Cyr" panose="020B0604020202020204" pitchFamily="34" charset="0"/>
                        </a:rPr>
                        <a:t>0</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Arial Cyr" panose="020B06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811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a:t>
                      </a:r>
                      <a:r>
                        <a:rPr lang="en-US" sz="1100" b="0" i="0" u="none" strike="noStrike" dirty="0">
                          <a:solidFill>
                            <a:srgbClr val="000000"/>
                          </a:solidFill>
                          <a:effectLst/>
                          <a:latin typeface="Calibri" panose="020F0502020204030204" pitchFamily="34" charset="0"/>
                        </a:rPr>
                        <a:t>62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305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989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4</a:t>
                      </a:r>
                      <a:r>
                        <a:rPr lang="kk-KZ" sz="1100" b="0" i="0" u="none" strike="noStrike" dirty="0">
                          <a:solidFill>
                            <a:srgbClr val="000000"/>
                          </a:solidFill>
                          <a:effectLst/>
                          <a:latin typeface="Calibri" panose="020F0502020204030204" pitchFamily="34" charset="0"/>
                        </a:rPr>
                        <a:t>.947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514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1.284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104356953"/>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18 желтоқсан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a:solidFill>
                  <a:prstClr val="black"/>
                </a:solidFill>
                <a:latin typeface="Times New Roman" panose="02020603050405020304" pitchFamily="18" charset="0"/>
                <a:cs typeface="Times New Roman" panose="02020603050405020304" pitchFamily="18" charset="0"/>
              </a:rPr>
              <a:t>19, т</a:t>
            </a:r>
            <a:r>
              <a:rPr lang="ru-RU" sz="1200" dirty="0" err="1">
                <a:solidFill>
                  <a:prstClr val="black"/>
                </a:solidFill>
                <a:latin typeface="Times New Roman" panose="02020603050405020304" pitchFamily="18" charset="0"/>
                <a:cs typeface="Times New Roman" panose="02020603050405020304" pitchFamily="18" charset="0"/>
              </a:rPr>
              <a:t>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20 желтоқсан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extLst>
                    <a:ext uri="{9D8B030D-6E8A-4147-A177-3AD203B41FA5}">
                      <a16:colId xmlns:a16="http://schemas.microsoft.com/office/drawing/2014/main" val="20000"/>
                    </a:ext>
                  </a:extLst>
                </a:gridCol>
                <a:gridCol w="44450">
                  <a:extLst>
                    <a:ext uri="{9D8B030D-6E8A-4147-A177-3AD203B41FA5}">
                      <a16:colId xmlns:a16="http://schemas.microsoft.com/office/drawing/2014/main" val="20001"/>
                    </a:ext>
                  </a:extLst>
                </a:gridCol>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0"/>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1"/>
                  </a:ext>
                </a:extLst>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2"/>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3"/>
                  </a:ext>
                </a:extLst>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en-US"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34</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болжам</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 Шибаршина</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27482</TotalTime>
  <Words>628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Arial Cyr</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5299</cp:revision>
  <cp:lastPrinted>2021-07-01T07:38:07Z</cp:lastPrinted>
  <dcterms:created xsi:type="dcterms:W3CDTF">2018-03-27T06:03:00Z</dcterms:created>
  <dcterms:modified xsi:type="dcterms:W3CDTF">2025-12-18T07:08:53Z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