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873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94512778"/>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335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01 желтоқсан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52856" y="215900"/>
            <a:ext cx="4712545" cy="2039020"/>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smtClean="0">
                <a:latin typeface="Times New Roman" panose="02020603050405020304" pitchFamily="18" charset="0"/>
                <a:cs typeface="Times New Roman" panose="02020603050405020304" pitchFamily="18" charset="0"/>
              </a:rPr>
              <a:t>02 желтоқсанға а</a:t>
            </a:r>
            <a:r>
              <a:rPr lang="kk-KZ" altLang="ru-RU" sz="1150" b="1" dirty="0" smtClean="0">
                <a:latin typeface="Times New Roman" pitchFamily="18" charset="0"/>
                <a:cs typeface="Times New Roman" pitchFamily="18" charset="0"/>
              </a:rPr>
              <a:t>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sz="1150" b="1" dirty="0">
                <a:solidFill>
                  <a:srgbClr val="000000"/>
                </a:solidFill>
                <a:latin typeface="Times New Roman" pitchFamily="18" charset="0"/>
                <a:cs typeface="Times New Roman" pitchFamily="18" charset="0"/>
              </a:rPr>
              <a:t>01</a:t>
            </a:r>
            <a:r>
              <a:rPr lang="kk-KZ" sz="1150" b="1" dirty="0">
                <a:latin typeface="Times New Roman" panose="02020603050405020304" pitchFamily="18" charset="0"/>
                <a:cs typeface="Times New Roman" panose="02020603050405020304" pitchFamily="18" charset="0"/>
              </a:rPr>
              <a:t> желтоқсан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02 </a:t>
            </a:r>
            <a:r>
              <a:rPr lang="kk-KZ" sz="1150" b="1" dirty="0">
                <a:latin typeface="Times New Roman" panose="02020603050405020304" pitchFamily="18" charset="0"/>
                <a:cs typeface="Times New Roman" panose="02020603050405020304" pitchFamily="18" charset="0"/>
              </a:rPr>
              <a:t>желтоқсанға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Аздаған </a:t>
            </a:r>
            <a:r>
              <a:rPr lang="kk-KZ" sz="1150" dirty="0">
                <a:latin typeface="Times New Roman" panose="02020603050405020304" pitchFamily="18" charset="0"/>
                <a:cs typeface="Times New Roman" panose="02020603050405020304" pitchFamily="18" charset="0"/>
              </a:rPr>
              <a:t>бұлтты, жауын-шашынсыз. Шығыстан, солтүстік-шығыстан жел соғады, күші 2-7 м/с. Ауа температурасы түнде 7-9 градус суық, </a:t>
            </a:r>
            <a:r>
              <a:rPr lang="kk-KZ" sz="1150">
                <a:latin typeface="Times New Roman" panose="02020603050405020304" pitchFamily="18" charset="0"/>
                <a:cs typeface="Times New Roman" panose="02020603050405020304" pitchFamily="18" charset="0"/>
              </a:rPr>
              <a:t>күндіз </a:t>
            </a:r>
            <a:r>
              <a:rPr lang="kk-KZ" sz="1150" smtClean="0">
                <a:latin typeface="Times New Roman" panose="02020603050405020304" pitchFamily="18" charset="0"/>
                <a:cs typeface="Times New Roman" panose="02020603050405020304" pitchFamily="18" charset="0"/>
              </a:rPr>
              <a:t>0-2 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03 желтоқсанға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ж. 02</a:t>
            </a:r>
            <a:r>
              <a:rPr lang="kk-KZ" sz="1150" b="1" dirty="0" smtClean="0">
                <a:latin typeface="Times New Roman" panose="02020603050405020304" pitchFamily="18" charset="0"/>
                <a:cs typeface="Times New Roman" panose="02020603050405020304" pitchFamily="18" charset="0"/>
              </a:rPr>
              <a:t> желтоқсан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20-дан </a:t>
            </a:r>
            <a:r>
              <a:rPr lang="ru-RU" sz="1150" b="1" dirty="0" err="1" smtClean="0">
                <a:solidFill>
                  <a:srgbClr val="000000"/>
                </a:solidFill>
                <a:latin typeface="Times New Roman" pitchFamily="18" charset="0"/>
                <a:cs typeface="Times New Roman" pitchFamily="18" charset="0"/>
              </a:rPr>
              <a:t>бастап</a:t>
            </a:r>
            <a:r>
              <a:rPr lang="ru-RU" sz="1150" b="1" dirty="0" smtClean="0">
                <a:solidFill>
                  <a:srgbClr val="000000"/>
                </a:solidFill>
                <a:latin typeface="Times New Roman" pitchFamily="18" charset="0"/>
                <a:cs typeface="Times New Roman" pitchFamily="18" charset="0"/>
              </a:rPr>
              <a:t> </a:t>
            </a:r>
            <a:r>
              <a:rPr lang="ru-RU" sz="1150" b="1" dirty="0" smtClean="0">
                <a:latin typeface="Times New Roman" panose="02020603050405020304" pitchFamily="18" charset="0"/>
                <a:cs typeface="Times New Roman" panose="02020603050405020304" pitchFamily="18" charset="0"/>
              </a:rPr>
              <a:t> 03</a:t>
            </a:r>
            <a:r>
              <a:rPr lang="kk-KZ" sz="1150" b="1" dirty="0" smtClean="0">
                <a:latin typeface="Times New Roman" panose="02020603050405020304" pitchFamily="18" charset="0"/>
                <a:cs typeface="Times New Roman" panose="02020603050405020304" pitchFamily="18" charset="0"/>
              </a:rPr>
              <a:t> желтоқсан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Бұлтты, жауын-шашынсыз. Тұман түседі. Шығыстан жел соғады, күші 0-5 м/с. Ауа температурасы 7-9 градус суық болады.</a:t>
            </a:r>
            <a:endParaRPr lang="kk-KZ" sz="115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20654786"/>
              </p:ext>
            </p:extLst>
          </p:nvPr>
        </p:nvGraphicFramePr>
        <p:xfrm>
          <a:off x="5009368" y="4017596"/>
          <a:ext cx="4667576" cy="2150650"/>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33403">
                  <a:extLst>
                    <a:ext uri="{9D8B030D-6E8A-4147-A177-3AD203B41FA5}">
                      <a16:colId xmlns:a16="http://schemas.microsoft.com/office/drawing/2014/main" xmlns="" val="1276116030"/>
                    </a:ext>
                  </a:extLst>
                </a:gridCol>
                <a:gridCol w="1433403">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900" dirty="0" smtClean="0">
                          <a:solidFill>
                            <a:schemeClr val="tx1"/>
                          </a:solidFill>
                          <a:latin typeface="Times New Roman" panose="02020603050405020304" pitchFamily="18" charset="0"/>
                          <a:cs typeface="Times New Roman" panose="02020603050405020304" pitchFamily="18" charset="0"/>
                        </a:rPr>
                        <a:t>Күкірсутек</a:t>
                      </a:r>
                      <a:r>
                        <a:rPr lang="kk-KZ" sz="9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448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0,897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4275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smtClean="0">
                          <a:solidFill>
                            <a:srgbClr val="000000"/>
                          </a:solidFill>
                          <a:effectLst/>
                          <a:latin typeface="Times New Roman" panose="02020603050405020304" pitchFamily="18" charset="0"/>
                          <a:cs typeface="Times New Roman" panose="02020603050405020304" pitchFamily="18" charset="0"/>
                        </a:rPr>
                        <a:t>0,855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153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0,767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639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smtClean="0">
                          <a:solidFill>
                            <a:srgbClr val="000000"/>
                          </a:solidFill>
                          <a:effectLst/>
                          <a:latin typeface="Times New Roman" panose="02020603050405020304" pitchFamily="18" charset="0"/>
                          <a:cs typeface="Times New Roman" panose="02020603050405020304" pitchFamily="18" charset="0"/>
                        </a:rPr>
                        <a:t>1,597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smtClean="0">
                          <a:solidFill>
                            <a:srgbClr val="000000"/>
                          </a:solidFill>
                          <a:effectLst/>
                          <a:latin typeface="Times New Roman" panose="02020603050405020304" pitchFamily="18" charset="0"/>
                          <a:cs typeface="Times New Roman" panose="02020603050405020304" pitchFamily="18" charset="0"/>
                        </a:rPr>
                        <a:t>0,238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224218695"/>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01</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382" y="2194860"/>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02 желтоқсанда,</a:t>
            </a:r>
            <a:r>
              <a:rPr lang="ru-RU" sz="1150" dirty="0" smtClean="0">
                <a:solidFill>
                  <a:schemeClr val="tx1"/>
                </a:solidFill>
                <a:latin typeface="Times New Roman" panose="02020603050405020304" pitchFamily="18" charset="0"/>
                <a:cs typeface="Times New Roman" panose="02020603050405020304" pitchFamily="18" charset="0"/>
              </a:rPr>
              <a:t> 03</a:t>
            </a:r>
            <a:r>
              <a:rPr lang="kk-KZ" sz="1150" dirty="0" smtClean="0">
                <a:solidFill>
                  <a:schemeClr val="tx1"/>
                </a:solidFill>
                <a:latin typeface="Times New Roman" panose="02020603050405020304" pitchFamily="18" charset="0"/>
                <a:cs typeface="Times New Roman" panose="02020603050405020304" pitchFamily="18" charset="0"/>
              </a:rPr>
              <a:t> желтоқсан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37961</TotalTime>
  <Words>525</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6289</cp:revision>
  <cp:lastPrinted>2021-07-01T07:38:07Z</cp:lastPrinted>
  <dcterms:created xsi:type="dcterms:W3CDTF">2018-03-27T06:03:00Z</dcterms:created>
  <dcterms:modified xsi:type="dcterms:W3CDTF">2025-12-01T09:12:58Z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