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86" d="100"/>
          <a:sy n="86" d="100"/>
        </p:scale>
        <p:origin x="1656" y="72"/>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86311835"/>
              </p:ext>
            </p:extLst>
          </p:nvPr>
        </p:nvGraphicFramePr>
        <p:xfrm>
          <a:off x="416496" y="3501008"/>
          <a:ext cx="4320480" cy="2934689"/>
        </p:xfrm>
        <a:graphic>
          <a:graphicData uri="http://schemas.openxmlformats.org/drawingml/2006/table">
            <a:tbl>
              <a:tblPr/>
              <a:tblGrid>
                <a:gridCol w="4320480">
                  <a:extLst>
                    <a:ext uri="{9D8B030D-6E8A-4147-A177-3AD203B41FA5}">
                      <a16:colId xmlns:a16="http://schemas.microsoft.com/office/drawing/2014/main" val="20000"/>
                    </a:ext>
                  </a:extLst>
                </a:gridCol>
              </a:tblGrid>
              <a:tr h="29346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334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30</a:t>
                      </a:r>
                      <a:r>
                        <a:rPr lang="kk-KZ" altLang="zh-CN" sz="1200" b="1" i="1" baseline="0" dirty="0">
                          <a:solidFill>
                            <a:srgbClr val="002060"/>
                          </a:solidFill>
                          <a:latin typeface="Times New Roman" panose="02020603050405020304" pitchFamily="18" charset="0"/>
                          <a:cs typeface="Times New Roman" panose="02020603050405020304" pitchFamily="18" charset="0"/>
                        </a:rPr>
                        <a:t>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30 қарашада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62135592"/>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525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32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0.064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5574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1.115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0.525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435122"/>
            <a:ext cx="4726961" cy="1431161"/>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a:t>
            </a:r>
            <a:r>
              <a:rPr lang="kk-KZ" sz="1050" b="1" kern="1400" dirty="0">
                <a:latin typeface="Times New Roman" panose="02020603050405020304" pitchFamily="18" charset="0"/>
                <a:cs typeface="Times New Roman" panose="02020603050405020304" pitchFamily="18" charset="0"/>
              </a:rPr>
              <a:t> </a:t>
            </a:r>
            <a:r>
              <a:rPr lang="ru-RU" sz="1050" b="1" kern="1400" dirty="0">
                <a:latin typeface="Times New Roman" panose="02020603050405020304" pitchFamily="18" charset="0"/>
                <a:cs typeface="Times New Roman" panose="02020603050405020304" pitchFamily="18" charset="0"/>
              </a:rPr>
              <a:t>01</a:t>
            </a:r>
            <a:r>
              <a:rPr lang="kk-KZ" sz="1050" b="1" kern="1400" dirty="0">
                <a:latin typeface="Times New Roman" panose="02020603050405020304" pitchFamily="18" charset="0"/>
                <a:cs typeface="Times New Roman" panose="02020603050405020304" pitchFamily="18" charset="0"/>
              </a:rPr>
              <a:t> желтоқсан</a:t>
            </a:r>
            <a:r>
              <a:rPr lang="kk-KZ" sz="1050" b="1" dirty="0">
                <a:latin typeface="Times New Roman" panose="02020603050405020304" pitchFamily="18" charset="0"/>
                <a:cs typeface="Times New Roman" panose="02020603050405020304" pitchFamily="18" charset="0"/>
              </a:rPr>
              <a:t>ға</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30 қараша с. 20-ден </a:t>
            </a:r>
            <a:r>
              <a:rPr lang="kk-KZ" sz="1050" b="1" kern="1400" dirty="0">
                <a:latin typeface="Times New Roman" panose="02020603050405020304" pitchFamily="18" charset="0"/>
                <a:cs typeface="Times New Roman" panose="02020603050405020304" pitchFamily="18" charset="0"/>
              </a:rPr>
              <a:t> 01 желтоқсан</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Көшпелі бұлтты, түнде аздаған қар, тұман. Оңтүстік-батыстан жел соғады, күші 7-12 м/с.</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5-7 аяз, күндіз 0-2 жылы.</a:t>
            </a:r>
          </a:p>
          <a:p>
            <a:pPr algn="just"/>
            <a:r>
              <a:rPr lang="kk-KZ" sz="1100" b="1" kern="1400" dirty="0">
                <a:latin typeface="Times New Roman" panose="02020603050405020304" pitchFamily="18" charset="0"/>
                <a:cs typeface="Times New Roman" panose="02020603050405020304" pitchFamily="18" charset="0"/>
              </a:rPr>
              <a:t>                                                   02 желтоқсан</a:t>
            </a:r>
            <a:r>
              <a:rPr lang="kk-KZ" sz="1100" b="1" dirty="0">
                <a:latin typeface="Times New Roman" panose="02020603050405020304" pitchFamily="18" charset="0"/>
                <a:cs typeface="Times New Roman" panose="02020603050405020304" pitchFamily="18" charset="0"/>
              </a:rPr>
              <a:t>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kk-KZ" sz="1100" b="1" kern="1400" dirty="0">
                <a:latin typeface="Times New Roman" panose="02020603050405020304" pitchFamily="18" charset="0"/>
                <a:cs typeface="Times New Roman" panose="02020603050405020304" pitchFamily="18" charset="0"/>
              </a:rPr>
              <a:t> </a:t>
            </a:r>
            <a:r>
              <a:rPr lang="ru-RU" sz="1100" b="1" kern="1400" dirty="0">
                <a:latin typeface="Times New Roman" panose="02020603050405020304" pitchFamily="18" charset="0"/>
                <a:cs typeface="Times New Roman" panose="02020603050405020304" pitchFamily="18" charset="0"/>
              </a:rPr>
              <a:t>01</a:t>
            </a:r>
            <a:r>
              <a:rPr lang="kk-KZ" sz="1100" b="1" kern="1400" dirty="0">
                <a:latin typeface="Times New Roman" panose="02020603050405020304" pitchFamily="18" charset="0"/>
                <a:cs typeface="Times New Roman" panose="02020603050405020304" pitchFamily="18" charset="0"/>
              </a:rPr>
              <a:t> желтоқсан</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20-ден 02 желтоқсан с. 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тұман. Оңтүстік-батыстан жел соғады, күші 7-12 </a:t>
            </a:r>
            <a:r>
              <a:rPr lang="ru-KZ" sz="1100" dirty="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Ауа температурасы 0-2 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97808" y="2038020"/>
            <a:ext cx="4607419"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01 </a:t>
            </a:r>
            <a:r>
              <a:rPr lang="kk-KZ" sz="1100" dirty="0">
                <a:solidFill>
                  <a:schemeClr val="tx1"/>
                </a:solidFill>
                <a:latin typeface="Times New Roman" panose="02020603050405020304" pitchFamily="18" charset="0"/>
                <a:cs typeface="Times New Roman" panose="02020603050405020304" pitchFamily="18" charset="0"/>
              </a:rPr>
              <a:t>желтоқсанда,</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02 </a:t>
            </a:r>
            <a:r>
              <a:rPr lang="kk-KZ" sz="1100" dirty="0">
                <a:solidFill>
                  <a:schemeClr val="tx1"/>
                </a:solidFill>
                <a:latin typeface="Times New Roman" panose="02020603050405020304" pitchFamily="18" charset="0"/>
                <a:cs typeface="Times New Roman" panose="02020603050405020304" pitchFamily="18" charset="0"/>
              </a:rPr>
              <a:t>желтоқсанда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b="1" dirty="0">
                <a:solidFill>
                  <a:prstClr val="black"/>
                </a:solidFill>
                <a:latin typeface="Times New Roman" panose="02020603050405020304" pitchFamily="18" charset="0"/>
                <a:cs typeface="Times New Roman" panose="02020603050405020304" pitchFamily="18" charset="0"/>
              </a:rPr>
              <a:t>жиналу</a:t>
            </a:r>
            <a:r>
              <a:rPr lang="kk-KZ"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к</a:t>
            </a:r>
            <a:r>
              <a:rPr lang="kk-KZ" sz="1100" b="1" dirty="0">
                <a:solidFill>
                  <a:prstClr val="black"/>
                </a:solidFill>
                <a:latin typeface="Times New Roman" panose="02020603050405020304" pitchFamily="18" charset="0"/>
                <a:cs typeface="Times New Roman" panose="02020603050405020304" pitchFamily="18" charset="0"/>
              </a:rPr>
              <a:t>өтеріңкі</a:t>
            </a:r>
            <a:r>
              <a:rPr lang="ru-RU"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endParaRPr lang="ru-RU" sz="1050" dirty="0">
              <a:solidFill>
                <a:prstClr val="black"/>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1FF6A448-13D5-4822-9773-0561E20EFD5F}"/>
              </a:ext>
            </a:extLst>
          </p:cNvPr>
          <p:cNvSpPr txBox="1"/>
          <p:nvPr/>
        </p:nvSpPr>
        <p:spPr>
          <a:xfrm>
            <a:off x="5057342" y="2807461"/>
            <a:ext cx="4639701" cy="261610"/>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r>
              <a:rPr lang="ru-RU" sz="11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Седелева Н</a:t>
            </a:r>
            <a:r>
              <a:rPr lang="ru-KZ" altLang="ru-RU" sz="1200" b="1" i="1">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49109</TotalTime>
  <Words>611</Words>
  <Application>Microsoft Office PowerPoint</Application>
  <PresentationFormat>Лист A4 (210x297 мм)</PresentationFormat>
  <Paragraphs>99</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7082</cp:revision>
  <cp:lastPrinted>2025-07-15T07:11:11Z</cp:lastPrinted>
  <dcterms:created xsi:type="dcterms:W3CDTF">2018-03-27T06:03:00Z</dcterms:created>
  <dcterms:modified xsi:type="dcterms:W3CDTF">2025-11-30T07:16:53Z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