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p:scale>
          <a:sx n="100" d="100"/>
          <a:sy n="100" d="100"/>
        </p:scale>
        <p:origin x="-1962" y="12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j-lt"/>
        <a:ea typeface="+mj-ea"/>
        <a:cs typeface="+mj-cs"/>
        <a:sym typeface="Calibri"/>
      </a:defRPr>
    </a:lvl1pPr>
    <a:lvl2pPr indent="228600" defTabSz="941387" latinLnBrk="0">
      <a:defRPr sz="1200">
        <a:latin typeface="+mj-lt"/>
        <a:ea typeface="+mj-ea"/>
        <a:cs typeface="+mj-cs"/>
        <a:sym typeface="Calibri"/>
      </a:defRPr>
    </a:lvl2pPr>
    <a:lvl3pPr indent="457200" defTabSz="941387" latinLnBrk="0">
      <a:defRPr sz="1200">
        <a:latin typeface="+mj-lt"/>
        <a:ea typeface="+mj-ea"/>
        <a:cs typeface="+mj-cs"/>
        <a:sym typeface="Calibri"/>
      </a:defRPr>
    </a:lvl3pPr>
    <a:lvl4pPr indent="685800" defTabSz="941387" latinLnBrk="0">
      <a:defRPr sz="1200">
        <a:latin typeface="+mj-lt"/>
        <a:ea typeface="+mj-ea"/>
        <a:cs typeface="+mj-cs"/>
        <a:sym typeface="Calibri"/>
      </a:defRPr>
    </a:lvl4pPr>
    <a:lvl5pPr indent="914400" defTabSz="941387" latinLnBrk="0">
      <a:defRPr sz="1200">
        <a:latin typeface="+mj-lt"/>
        <a:ea typeface="+mj-ea"/>
        <a:cs typeface="+mj-cs"/>
        <a:sym typeface="Calibri"/>
      </a:defRPr>
    </a:lvl5pPr>
    <a:lvl6pPr indent="1143000" defTabSz="941387" latinLnBrk="0">
      <a:defRPr sz="1200">
        <a:latin typeface="+mj-lt"/>
        <a:ea typeface="+mj-ea"/>
        <a:cs typeface="+mj-cs"/>
        <a:sym typeface="Calibri"/>
      </a:defRPr>
    </a:lvl6pPr>
    <a:lvl7pPr indent="1371600" defTabSz="941387" latinLnBrk="0">
      <a:defRPr sz="1200">
        <a:latin typeface="+mj-lt"/>
        <a:ea typeface="+mj-ea"/>
        <a:cs typeface="+mj-cs"/>
        <a:sym typeface="Calibri"/>
      </a:defRPr>
    </a:lvl7pPr>
    <a:lvl8pPr indent="1600200" defTabSz="941387" latinLnBrk="0">
      <a:defRPr sz="1200">
        <a:latin typeface="+mj-lt"/>
        <a:ea typeface="+mj-ea"/>
        <a:cs typeface="+mj-cs"/>
        <a:sym typeface="Calibri"/>
      </a:defRPr>
    </a:lvl8pPr>
    <a:lvl9pPr indent="1828800" defTabSz="941387" latinLnBrk="0">
      <a:defRPr sz="1200">
        <a:latin typeface="+mj-lt"/>
        <a:ea typeface="+mj-ea"/>
        <a:cs typeface="+mj-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8" y="6414761"/>
            <a:ext cx="258623" cy="248303"/>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5pPr>
      <a:lvl6pPr marL="0" marR="0" indent="22860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6pPr>
      <a:lvl7pPr marL="0" marR="0" indent="27432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7pPr>
      <a:lvl8pPr marL="0" marR="0" indent="32004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8pPr>
      <a:lvl9pPr marL="0" marR="0" indent="36576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6"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sz="1800"/>
                      </a:pPr>
                      <a:r>
                        <a:rPr sz="1200" b="1" i="1" dirty="0" err="1">
                          <a:solidFill>
                            <a:srgbClr val="002060"/>
                          </a:solidFill>
                          <a:latin typeface="Times New Roman"/>
                          <a:ea typeface="Times New Roman"/>
                          <a:cs typeface="Times New Roman"/>
                          <a:sym typeface="Times New Roman"/>
                        </a:rPr>
                        <a:t>Астана</a:t>
                      </a:r>
                      <a:r>
                        <a:rPr sz="1200" b="1" i="1" dirty="0">
                          <a:solidFill>
                            <a:srgbClr val="002060"/>
                          </a:solidFill>
                          <a:latin typeface="Times New Roman"/>
                          <a:ea typeface="Times New Roman"/>
                          <a:cs typeface="Times New Roman"/>
                          <a:sym typeface="Times New Roman"/>
                        </a:rPr>
                        <a:t>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6" y="215901"/>
            <a:ext cx="4732975" cy="6818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t>Қазақстан Республикасы Экология және табиғи ресурстар министрлігі</a:t>
            </a:r>
          </a:p>
          <a:p>
            <a:pPr algn="ctr">
              <a:defRPr sz="1200" b="1">
                <a:solidFill>
                  <a:srgbClr val="0070C0"/>
                </a:solidFill>
                <a:latin typeface="Times New Roman"/>
                <a:ea typeface="Times New Roman"/>
                <a:cs typeface="Times New Roman"/>
                <a:sym typeface="Times New Roman"/>
              </a:defRPr>
            </a:pPr>
            <a:r>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2514722235"/>
              </p:ext>
            </p:extLst>
          </p:nvPr>
        </p:nvGraphicFramePr>
        <p:xfrm>
          <a:off x="307975" y="2500311"/>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kk-KZ" dirty="0"/>
                        <a:t>334</a:t>
                      </a:r>
                      <a:r>
                        <a:rPr dirty="0"/>
                        <a:t> 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lang="ru-RU" dirty="0"/>
                        <a:t>2025 </a:t>
                      </a:r>
                      <a:r>
                        <a:rPr lang="ru-RU" dirty="0" err="1"/>
                        <a:t>жыл</a:t>
                      </a:r>
                      <a:r>
                        <a:rPr lang="ru-RU" baseline="0" dirty="0"/>
                        <a:t> 30 </a:t>
                      </a:r>
                      <a:r>
                        <a:rPr lang="ru-RU" baseline="0" dirty="0" err="1"/>
                        <a:t>қараша</a:t>
                      </a:r>
                      <a:endParaRPr lang="ru-RU"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4982845" y="115888"/>
            <a:ext cx="4710749" cy="23083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hangingPunct="1">
              <a:defRPr/>
            </a:pPr>
            <a:r>
              <a:rPr lang="ru-RU" altLang="ru-RU" sz="1200" b="1" dirty="0">
                <a:latin typeface="Times New Roman" panose="02020603050405020304" pitchFamily="18" charset="0"/>
                <a:cs typeface="Times New Roman" pitchFamily="18" charset="0"/>
              </a:rPr>
              <a:t>Астана </a:t>
            </a:r>
            <a:r>
              <a:rPr lang="ru-RU" altLang="ru-RU" sz="1200" b="1" dirty="0" err="1">
                <a:latin typeface="Times New Roman" panose="02020603050405020304" pitchFamily="18" charset="0"/>
                <a:cs typeface="Times New Roman" pitchFamily="18" charset="0"/>
              </a:rPr>
              <a:t>қаласы</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бойынша</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ауа-райы</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болжамы</a:t>
            </a:r>
            <a:r>
              <a:rPr lang="ru-RU" altLang="ru-RU" sz="1200" b="1" dirty="0">
                <a:latin typeface="Times New Roman" panose="02020603050405020304" pitchFamily="18" charset="0"/>
                <a:cs typeface="Times New Roman" pitchFamily="18" charset="0"/>
              </a:rPr>
              <a:t> </a:t>
            </a:r>
          </a:p>
          <a:p>
            <a:pPr algn="ctr" hangingPunct="1">
              <a:defRPr/>
            </a:pPr>
            <a:r>
              <a:rPr lang="ru-RU" altLang="ru-RU" sz="1200" b="1" dirty="0">
                <a:latin typeface="Times New Roman" panose="02020603050405020304" pitchFamily="18" charset="0"/>
                <a:cs typeface="Times New Roman" pitchFamily="18" charset="0"/>
              </a:rPr>
              <a:t>2025 </a:t>
            </a:r>
            <a:r>
              <a:rPr lang="ru-RU" altLang="ru-RU" sz="1200" b="1" dirty="0" err="1">
                <a:latin typeface="Times New Roman" panose="02020603050405020304" pitchFamily="18" charset="0"/>
                <a:cs typeface="Times New Roman" pitchFamily="18" charset="0"/>
              </a:rPr>
              <a:t>жылғы</a:t>
            </a:r>
            <a:r>
              <a:rPr lang="ru-RU" altLang="ru-RU" sz="1200" b="1" dirty="0">
                <a:latin typeface="Times New Roman" panose="02020603050405020304" pitchFamily="18" charset="0"/>
                <a:cs typeface="Times New Roman" pitchFamily="18" charset="0"/>
              </a:rPr>
              <a:t> 01 </a:t>
            </a:r>
            <a:r>
              <a:rPr lang="kk-KZ" altLang="ru-RU" sz="1200" b="1" dirty="0">
                <a:latin typeface="Times New Roman" panose="02020603050405020304" pitchFamily="18" charset="0"/>
                <a:cs typeface="Times New Roman" pitchFamily="18" charset="0"/>
              </a:rPr>
              <a:t>желтоқсанға</a:t>
            </a:r>
            <a:endParaRPr lang="ru-RU" altLang="ru-RU" sz="1200" b="1" dirty="0">
              <a:latin typeface="Times New Roman" panose="02020603050405020304" pitchFamily="18" charset="0"/>
              <a:cs typeface="Times New Roman" pitchFamily="18" charset="0"/>
            </a:endParaRPr>
          </a:p>
          <a:p>
            <a:pPr algn="ctr" hangingPunct="1">
              <a:defRPr/>
            </a:pPr>
            <a:r>
              <a:rPr lang="ru-RU" altLang="ru-RU" sz="1200" b="1" dirty="0">
                <a:latin typeface="Times New Roman" panose="02020603050405020304" pitchFamily="18" charset="0"/>
                <a:cs typeface="Times New Roman" pitchFamily="18" charset="0"/>
              </a:rPr>
              <a:t>30 </a:t>
            </a:r>
            <a:r>
              <a:rPr lang="ru-RU" altLang="ru-RU" sz="1200" b="1" dirty="0" err="1">
                <a:latin typeface="Times New Roman" panose="02020603050405020304" pitchFamily="18" charset="0"/>
                <a:cs typeface="Times New Roman" pitchFamily="18" charset="0"/>
              </a:rPr>
              <a:t>қараша</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01</a:t>
            </a:r>
            <a:r>
              <a:rPr lang=""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желтоқсан</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indent="355600" algn="just" hangingPunct="1">
              <a:defRPr/>
            </a:pPr>
            <a:r>
              <a:rPr lang="kk-KZ" sz="1200" dirty="0">
                <a:solidFill>
                  <a:prstClr val="black"/>
                </a:solidFill>
                <a:latin typeface="Times New Roman" panose="02020603050405020304" pitchFamily="18" charset="0"/>
                <a:cs typeface="Times New Roman" pitchFamily="18" charset="0"/>
              </a:rPr>
              <a:t>Көшпелі бұлтты, жауын-шашынсыз. Тұман.</a:t>
            </a:r>
            <a:r>
              <a:rPr lang="ru-RU" sz="1200" dirty="0">
                <a:solidFill>
                  <a:prstClr val="black"/>
                </a:solidFill>
                <a:latin typeface="Times New Roman" panose="02020603050405020304" pitchFamily="18" charset="0"/>
                <a:cs typeface="Times New Roman" pitchFamily="18" charset="0"/>
              </a:rPr>
              <a:t> </a:t>
            </a:r>
            <a:r>
              <a:rPr lang="kk-KZ" sz="1200" dirty="0">
                <a:solidFill>
                  <a:prstClr val="black"/>
                </a:solidFill>
                <a:latin typeface="Times New Roman" panose="02020603050405020304" pitchFamily="18" charset="0"/>
                <a:cs typeface="Times New Roman" pitchFamily="18" charset="0"/>
              </a:rPr>
              <a:t>Батыстан, оңтүстік-батыстан жел соғады, күші 3-8 м/с. Ауа температурасы түнде</a:t>
            </a:r>
            <a:r>
              <a:rPr lang="" sz="1200" dirty="0">
                <a:solidFill>
                  <a:prstClr val="black"/>
                </a:solidFill>
                <a:latin typeface="Times New Roman" panose="02020603050405020304" pitchFamily="18" charset="0"/>
                <a:cs typeface="Times New Roman" pitchFamily="18" charset="0"/>
              </a:rPr>
              <a:t> </a:t>
            </a:r>
            <a:r>
              <a:rPr lang="kk-KZ" sz="1200" dirty="0">
                <a:solidFill>
                  <a:prstClr val="black"/>
                </a:solidFill>
                <a:latin typeface="Times New Roman" panose="02020603050405020304" pitchFamily="18" charset="0"/>
                <a:cs typeface="Times New Roman" pitchFamily="18" charset="0"/>
              </a:rPr>
              <a:t>1-3 градус аяз, күндіз 1-3 градус жылы.</a:t>
            </a:r>
          </a:p>
          <a:p>
            <a:pPr indent="177800" algn="just" hangingPunct="1">
              <a:defRPr/>
            </a:pPr>
            <a:endParaRPr lang="ru-RU" altLang="ru-RU" sz="1200" b="1" dirty="0">
              <a:latin typeface="Times New Roman" panose="02020603050405020304" pitchFamily="18" charset="0"/>
              <a:cs typeface="Times New Roman" pitchFamily="18" charset="0"/>
            </a:endParaRPr>
          </a:p>
          <a:p>
            <a:pPr indent="177800" algn="ctr" hangingPunct="1">
              <a:defRPr/>
            </a:pPr>
            <a:r>
              <a:rPr lang="ru-RU" altLang="ru-RU" sz="1200" b="1" dirty="0">
                <a:latin typeface="Times New Roman" panose="02020603050405020304" pitchFamily="18" charset="0"/>
                <a:cs typeface="Times New Roman" pitchFamily="18" charset="0"/>
              </a:rPr>
              <a:t>2025 </a:t>
            </a:r>
            <a:r>
              <a:rPr lang="ru-RU" altLang="ru-RU" sz="1200" b="1" dirty="0" err="1">
                <a:latin typeface="Times New Roman" panose="02020603050405020304" pitchFamily="18" charset="0"/>
                <a:cs typeface="Times New Roman" pitchFamily="18" charset="0"/>
              </a:rPr>
              <a:t>жылғы</a:t>
            </a:r>
            <a:r>
              <a:rPr lang="ru-RU" altLang="ru-RU" sz="1200" b="1" dirty="0">
                <a:latin typeface="Times New Roman" panose="02020603050405020304" pitchFamily="18" charset="0"/>
                <a:cs typeface="Times New Roman" pitchFamily="18" charset="0"/>
              </a:rPr>
              <a:t> 02 </a:t>
            </a:r>
            <a:r>
              <a:rPr lang="kk-KZ" altLang="ru-RU" sz="1200" b="1" dirty="0">
                <a:latin typeface="Times New Roman" panose="02020603050405020304" pitchFamily="18" charset="0"/>
                <a:cs typeface="Times New Roman" pitchFamily="18" charset="0"/>
              </a:rPr>
              <a:t>желтоқсанға</a:t>
            </a:r>
          </a:p>
          <a:p>
            <a:pPr indent="177800" algn="ctr" hangingPunct="1">
              <a:defRPr/>
            </a:pPr>
            <a:r>
              <a:rPr lang="kk-KZ" altLang="ru-RU" sz="1200" b="1" dirty="0">
                <a:latin typeface="Times New Roman" panose="02020603050405020304" pitchFamily="18" charset="0"/>
                <a:cs typeface="Times New Roman" pitchFamily="18" charset="0"/>
              </a:rPr>
              <a:t>01 желтоқсан </a:t>
            </a:r>
            <a:r>
              <a:rPr lang="ru-RU" sz="1200" b="1" dirty="0" err="1">
                <a:latin typeface="Times New Roman" panose="02020603050405020304" pitchFamily="18" charset="0"/>
                <a:cs typeface="Times New Roman" pitchFamily="18" charset="0"/>
              </a:rPr>
              <a:t>сағ</a:t>
            </a:r>
            <a:r>
              <a:rPr lang="ru-RU" sz="1200" b="1" dirty="0">
                <a:latin typeface="Times New Roman" panose="02020603050405020304" pitchFamily="18" charset="0"/>
                <a:cs typeface="Times New Roman" pitchFamily="18" charset="0"/>
              </a:rPr>
              <a:t>. 20-дан 02 </a:t>
            </a:r>
            <a:r>
              <a:rPr lang="ru-RU" sz="1200" b="1" dirty="0" err="1">
                <a:latin typeface="Times New Roman" panose="02020603050405020304" pitchFamily="18" charset="0"/>
                <a:cs typeface="Times New Roman" pitchFamily="18" charset="0"/>
              </a:rPr>
              <a:t>желтоқсан</a:t>
            </a:r>
            <a:r>
              <a:rPr lang="ru-RU" sz="1200" b="1" dirty="0">
                <a:latin typeface="Times New Roman" panose="02020603050405020304" pitchFamily="18" charset="0"/>
                <a:cs typeface="Times New Roman" pitchFamily="18" charset="0"/>
              </a:rPr>
              <a:t> </a:t>
            </a:r>
            <a:r>
              <a:rPr lang="ru-RU" sz="1200" b="1" dirty="0" err="1">
                <a:latin typeface="Times New Roman" panose="02020603050405020304" pitchFamily="18" charset="0"/>
                <a:cs typeface="Times New Roman" pitchFamily="18" charset="0"/>
              </a:rPr>
              <a:t>сағ</a:t>
            </a:r>
            <a:r>
              <a:rPr lang="ru-RU" sz="1200" b="1" dirty="0">
                <a:latin typeface="Times New Roman" panose="02020603050405020304" pitchFamily="18" charset="0"/>
                <a:cs typeface="Times New Roman" pitchFamily="18" charset="0"/>
              </a:rPr>
              <a:t>. 08-ге </a:t>
            </a:r>
            <a:r>
              <a:rPr lang="ru-RU" sz="1200" b="1" dirty="0" err="1">
                <a:latin typeface="Times New Roman" panose="02020603050405020304" pitchFamily="18" charset="0"/>
                <a:cs typeface="Times New Roman" pitchFamily="18" charset="0"/>
              </a:rPr>
              <a:t>дейін</a:t>
            </a:r>
            <a:endParaRPr lang="ru-RU" sz="1200" b="1" dirty="0">
              <a:latin typeface="Times New Roman" panose="02020603050405020304" pitchFamily="18" charset="0"/>
              <a:cs typeface="Times New Roman" pitchFamily="18" charset="0"/>
            </a:endParaRPr>
          </a:p>
          <a:p>
            <a:pPr indent="355600" algn="just">
              <a:defRPr/>
            </a:pPr>
            <a:r>
              <a:rPr lang="kk-KZ" sz="1200" dirty="0">
                <a:solidFill>
                  <a:prstClr val="black"/>
                </a:solidFill>
                <a:latin typeface="Times New Roman" panose="02020603050405020304" pitchFamily="18" charset="0"/>
                <a:cs typeface="Times New Roman" pitchFamily="18" charset="0"/>
              </a:rPr>
              <a:t>Көшпелі бұлтты, күндіз аздаған жауын-шашын (жаңбыр, қар), көктайғақ. Түнде және таңертең тұман. Шығыстан жел соғады, күші 3-8 м/с</a:t>
            </a:r>
            <a:r>
              <a:rPr lang="ru-RU" sz="1200" dirty="0">
                <a:solidFill>
                  <a:prstClr val="black"/>
                </a:solidFill>
                <a:latin typeface="Times New Roman" panose="02020603050405020304" pitchFamily="18" charset="0"/>
                <a:cs typeface="Times New Roman" pitchFamily="18" charset="0"/>
              </a:rPr>
              <a:t>. А</a:t>
            </a:r>
            <a:r>
              <a:rPr lang="kk-KZ" sz="1200" dirty="0">
                <a:solidFill>
                  <a:prstClr val="black"/>
                </a:solidFill>
                <a:latin typeface="Times New Roman" panose="02020603050405020304" pitchFamily="18" charset="0"/>
                <a:cs typeface="Times New Roman" pitchFamily="18" charset="0"/>
              </a:rPr>
              <a:t>уа </a:t>
            </a:r>
            <a:r>
              <a:rPr lang="kk-KZ" sz="1200">
                <a:solidFill>
                  <a:prstClr val="black"/>
                </a:solidFill>
                <a:latin typeface="Times New Roman" panose="02020603050405020304" pitchFamily="18" charset="0"/>
                <a:cs typeface="Times New Roman" pitchFamily="18" charset="0"/>
              </a:rPr>
              <a:t>температурасы 0-2 </a:t>
            </a:r>
            <a:r>
              <a:rPr lang="" sz="1200" dirty="0">
                <a:solidFill>
                  <a:prstClr val="black"/>
                </a:solidFill>
                <a:latin typeface="Times New Roman" panose="02020603050405020304" pitchFamily="18" charset="0"/>
                <a:cs typeface="Times New Roman" pitchFamily="18" charset="0"/>
              </a:rPr>
              <a:t>градус </a:t>
            </a:r>
            <a:r>
              <a:rPr lang="kk-KZ" sz="1200" dirty="0">
                <a:solidFill>
                  <a:prstClr val="black"/>
                </a:solidFill>
                <a:latin typeface="Times New Roman" panose="02020603050405020304" pitchFamily="18" charset="0"/>
                <a:cs typeface="Times New Roman" pitchFamily="18" charset="0"/>
              </a:rPr>
              <a:t>аяз</a:t>
            </a:r>
            <a:r>
              <a:rPr lang="" sz="1200" dirty="0">
                <a:solidFill>
                  <a:prstClr val="black"/>
                </a:solidFill>
                <a:latin typeface="Times New Roman" panose="02020603050405020304" pitchFamily="18" charset="0"/>
                <a:cs typeface="Times New Roman" pitchFamily="18" charset="0"/>
              </a:rPr>
              <a:t>. </a:t>
            </a:r>
            <a:endParaRPr lang="kk-KZ" sz="1200" dirty="0">
              <a:solidFill>
                <a:prstClr val="black"/>
              </a:solidFill>
              <a:latin typeface="Times New Roman" panose="02020603050405020304" pitchFamily="18" charset="0"/>
              <a:cs typeface="Times New Roman" pitchFamily="18" charset="0"/>
            </a:endParaRPr>
          </a:p>
        </p:txBody>
      </p:sp>
      <p:graphicFrame>
        <p:nvGraphicFramePr>
          <p:cNvPr id="27" name="Table"/>
          <p:cNvGraphicFramePr/>
          <p:nvPr>
            <p:extLst>
              <p:ext uri="{D42A27DB-BD31-4B8C-83A1-F6EECF244321}">
                <p14:modId xmlns:p14="http://schemas.microsoft.com/office/powerpoint/2010/main" val="224872948"/>
              </p:ext>
            </p:extLst>
          </p:nvPr>
        </p:nvGraphicFramePr>
        <p:xfrm>
          <a:off x="5064125" y="4206875"/>
          <a:ext cx="4571998" cy="1972231"/>
        </p:xfrm>
        <a:graphic>
          <a:graphicData uri="http://schemas.openxmlformats.org/drawingml/2006/table">
            <a:tbl>
              <a:tblPr>
                <a:tableStyleId>{4C3C2611-4C71-4FC5-86AE-919BDF0F9419}</a:tableStyleId>
              </a:tblPr>
              <a:tblGrid>
                <a:gridCol w="1751011">
                  <a:extLst>
                    <a:ext uri="{9D8B030D-6E8A-4147-A177-3AD203B41FA5}">
                      <a16:colId xmlns:a16="http://schemas.microsoft.com/office/drawing/2014/main" val="20000"/>
                    </a:ext>
                  </a:extLst>
                </a:gridCol>
                <a:gridCol w="1411287">
                  <a:extLst>
                    <a:ext uri="{9D8B030D-6E8A-4147-A177-3AD203B41FA5}">
                      <a16:colId xmlns:a16="http://schemas.microsoft.com/office/drawing/2014/main" val="20001"/>
                    </a:ext>
                  </a:extLst>
                </a:gridCol>
                <a:gridCol w="1409700">
                  <a:extLst>
                    <a:ext uri="{9D8B030D-6E8A-4147-A177-3AD203B41FA5}">
                      <a16:colId xmlns:a16="http://schemas.microsoft.com/office/drawing/2014/main" val="20002"/>
                    </a:ext>
                  </a:extLst>
                </a:gridCol>
              </a:tblGrid>
              <a:tr h="365125">
                <a:tc>
                  <a:txBody>
                    <a:bodyPr/>
                    <a:lstStyle/>
                    <a:p>
                      <a:pPr algn="ctr">
                        <a:defRPr sz="1800"/>
                      </a:pPr>
                      <a:r>
                        <a:rPr sz="900" b="1" dirty="0" err="1">
                          <a:latin typeface="Times New Roman"/>
                          <a:ea typeface="Times New Roman"/>
                          <a:cs typeface="Times New Roman"/>
                          <a:sym typeface="Times New Roman"/>
                        </a:rPr>
                        <a:t>Ластаушы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зат</a:t>
                      </a:r>
                      <a:endParaRPr sz="900" b="1"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dirty="0" err="1">
                          <a:latin typeface="Times New Roman"/>
                          <a:ea typeface="Times New Roman"/>
                          <a:cs typeface="Times New Roman"/>
                          <a:sym typeface="Times New Roman"/>
                        </a:rPr>
                        <a:t>Нақты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шоғырлану</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мкг</a:t>
                      </a:r>
                      <a:r>
                        <a:rPr sz="900" b="1" dirty="0">
                          <a:latin typeface="Times New Roman"/>
                          <a:ea typeface="Times New Roman"/>
                          <a:cs typeface="Times New Roman"/>
                          <a:sym typeface="Times New Roman"/>
                        </a:rPr>
                        <a:t>/м3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230186">
                <a:tc>
                  <a:txBody>
                    <a:bodyPr/>
                    <a:lstStyle/>
                    <a:p>
                      <a:pPr algn="l">
                        <a:defRPr sz="1800"/>
                      </a:pPr>
                      <a:r>
                        <a:rPr sz="900" dirty="0">
                          <a:latin typeface="Times New Roman"/>
                          <a:ea typeface="Times New Roman"/>
                          <a:cs typeface="Times New Roman"/>
                          <a:sym typeface="Times New Roman"/>
                        </a:rPr>
                        <a:t>РМ-2,5 </a:t>
                      </a:r>
                      <a:r>
                        <a:rPr sz="900" dirty="0" err="1">
                          <a:latin typeface="Times New Roman"/>
                          <a:ea typeface="Times New Roman"/>
                          <a:cs typeface="Times New Roman"/>
                          <a:sym typeface="Times New Roman"/>
                        </a:rPr>
                        <a:t>қалқыма</a:t>
                      </a:r>
                      <a:r>
                        <a:rPr sz="900" dirty="0">
                          <a:latin typeface="Times New Roman"/>
                          <a:ea typeface="Times New Roman"/>
                          <a:cs typeface="Times New Roman"/>
                          <a:sym typeface="Times New Roman"/>
                        </a:rPr>
                        <a:t> </a:t>
                      </a:r>
                      <a:r>
                        <a:rPr sz="900" dirty="0" err="1">
                          <a:latin typeface="Times New Roman"/>
                          <a:ea typeface="Times New Roman"/>
                          <a:cs typeface="Times New Roman"/>
                          <a:sym typeface="Times New Roman"/>
                        </a:rPr>
                        <a:t>бөлшектері</a:t>
                      </a:r>
                      <a:endParaRPr sz="900"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r>
                        <a:rPr lang="ru-RU" sz="1100" dirty="0">
                          <a:solidFill>
                            <a:srgbClr val="000000"/>
                          </a:solidFill>
                          <a:effectLst/>
                          <a:latin typeface="Times New Roman" panose="02020603050405020304" pitchFamily="18" charset="0"/>
                        </a:rPr>
                        <a:t>80</a:t>
                      </a:r>
                      <a:endParaRPr lang="ru-KZ" sz="1100" dirty="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r>
                        <a:rPr lang="ru-KZ" sz="1100" dirty="0">
                          <a:solidFill>
                            <a:srgbClr val="000000"/>
                          </a:solidFill>
                          <a:effectLst/>
                          <a:latin typeface="Times New Roman" panose="02020603050405020304" pitchFamily="18" charset="0"/>
                        </a:rPr>
                        <a:t>0.</a:t>
                      </a:r>
                      <a:r>
                        <a:rPr lang="ru-RU" sz="1100" dirty="0">
                          <a:solidFill>
                            <a:srgbClr val="000000"/>
                          </a:solidFill>
                          <a:effectLst/>
                          <a:latin typeface="Times New Roman" panose="02020603050405020304" pitchFamily="18" charset="0"/>
                        </a:rPr>
                        <a:t>5</a:t>
                      </a:r>
                      <a:endParaRPr lang="ru-KZ" sz="1100" dirty="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1"/>
                  </a:ext>
                </a:extLst>
              </a:tr>
              <a:tr h="228600">
                <a:tc>
                  <a:txBody>
                    <a:bodyPr/>
                    <a:lstStyle/>
                    <a:p>
                      <a:pPr algn="l">
                        <a:defRPr sz="1800"/>
                      </a:pPr>
                      <a:r>
                        <a:rPr sz="900">
                          <a:latin typeface="Times New Roman"/>
                          <a:ea typeface="Times New Roman"/>
                          <a:cs typeface="Times New Roman"/>
                          <a:sym typeface="Times New Roman"/>
                        </a:rPr>
                        <a:t>РМ-10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r>
                        <a:rPr lang="ru-RU" sz="1100" dirty="0">
                          <a:solidFill>
                            <a:srgbClr val="000000"/>
                          </a:solidFill>
                          <a:effectLst/>
                          <a:latin typeface="Times New Roman" panose="02020603050405020304" pitchFamily="18" charset="0"/>
                        </a:rPr>
                        <a:t>8</a:t>
                      </a:r>
                      <a:r>
                        <a:rPr lang="en-US" sz="1100" dirty="0">
                          <a:solidFill>
                            <a:srgbClr val="000000"/>
                          </a:solidFill>
                          <a:effectLst/>
                          <a:latin typeface="Times New Roman" panose="02020603050405020304" pitchFamily="18" charset="0"/>
                        </a:rPr>
                        <a:t>1</a:t>
                      </a:r>
                      <a:endParaRPr lang="ru-KZ" sz="1100" dirty="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r>
                        <a:rPr lang="ru-KZ" sz="1100" dirty="0">
                          <a:solidFill>
                            <a:srgbClr val="000000"/>
                          </a:solidFill>
                          <a:effectLst/>
                          <a:latin typeface="Times New Roman" panose="02020603050405020304" pitchFamily="18" charset="0"/>
                        </a:rPr>
                        <a:t>0.</a:t>
                      </a:r>
                      <a:r>
                        <a:rPr lang="ru-RU" sz="1100" dirty="0">
                          <a:solidFill>
                            <a:srgbClr val="000000"/>
                          </a:solidFill>
                          <a:effectLst/>
                          <a:latin typeface="Times New Roman" panose="02020603050405020304" pitchFamily="18" charset="0"/>
                        </a:rPr>
                        <a:t>3</a:t>
                      </a:r>
                      <a:endParaRPr lang="ru-KZ" sz="1100" dirty="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r>
                        <a:rPr lang="en-US" sz="1100" dirty="0">
                          <a:solidFill>
                            <a:srgbClr val="000000"/>
                          </a:solidFill>
                          <a:effectLst/>
                          <a:latin typeface="Times New Roman" panose="02020603050405020304" pitchFamily="18" charset="0"/>
                        </a:rPr>
                        <a:t>3</a:t>
                      </a:r>
                      <a:r>
                        <a:rPr lang="ru-RU" sz="1100" dirty="0">
                          <a:solidFill>
                            <a:srgbClr val="000000"/>
                          </a:solidFill>
                          <a:effectLst/>
                          <a:latin typeface="Times New Roman" panose="02020603050405020304" pitchFamily="18" charset="0"/>
                        </a:rPr>
                        <a:t>3</a:t>
                      </a:r>
                      <a:endParaRPr lang="ru-KZ" sz="1100" dirty="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r>
                        <a:rPr lang="ru-KZ" sz="1100" dirty="0">
                          <a:solidFill>
                            <a:srgbClr val="000000"/>
                          </a:solidFill>
                          <a:effectLst/>
                          <a:latin typeface="Times New Roman" panose="02020603050405020304" pitchFamily="18" charset="0"/>
                        </a:rPr>
                        <a:t>0.1</a:t>
                      </a:r>
                      <a:endParaRPr lang="ru-KZ" sz="1100" dirty="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r>
                        <a:rPr lang="ru-RU" sz="1100" dirty="0">
                          <a:solidFill>
                            <a:srgbClr val="000000"/>
                          </a:solidFill>
                          <a:effectLst/>
                          <a:latin typeface="Times New Roman" panose="02020603050405020304" pitchFamily="18" charset="0"/>
                        </a:rPr>
                        <a:t>800</a:t>
                      </a:r>
                      <a:endParaRPr lang="ru-KZ" sz="1100" dirty="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r>
                        <a:rPr lang="ru-KZ" sz="1100" dirty="0">
                          <a:solidFill>
                            <a:srgbClr val="000000"/>
                          </a:solidFill>
                          <a:effectLst/>
                          <a:latin typeface="Times New Roman" panose="02020603050405020304" pitchFamily="18" charset="0"/>
                        </a:rPr>
                        <a:t>0.</a:t>
                      </a:r>
                      <a:r>
                        <a:rPr lang="ru-RU" sz="1100" dirty="0">
                          <a:solidFill>
                            <a:srgbClr val="000000"/>
                          </a:solidFill>
                          <a:effectLst/>
                          <a:latin typeface="Times New Roman" panose="02020603050405020304" pitchFamily="18" charset="0"/>
                        </a:rPr>
                        <a:t>2</a:t>
                      </a:r>
                      <a:endParaRPr lang="ru-KZ" sz="1100" dirty="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r>
                        <a:rPr lang="ru-RU" sz="1100" dirty="0">
                          <a:solidFill>
                            <a:srgbClr val="000000"/>
                          </a:solidFill>
                          <a:effectLst/>
                          <a:latin typeface="Times New Roman" panose="02020603050405020304" pitchFamily="18" charset="0"/>
                        </a:rPr>
                        <a:t>69</a:t>
                      </a:r>
                      <a:endParaRPr lang="ru-KZ" sz="1100" dirty="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r>
                        <a:rPr lang="ru-KZ" sz="1100" dirty="0">
                          <a:solidFill>
                            <a:srgbClr val="000000"/>
                          </a:solidFill>
                          <a:effectLst/>
                          <a:latin typeface="Times New Roman" panose="02020603050405020304" pitchFamily="18" charset="0"/>
                        </a:rPr>
                        <a:t>0.</a:t>
                      </a:r>
                      <a:r>
                        <a:rPr lang="ru-RU" sz="1100" dirty="0">
                          <a:solidFill>
                            <a:srgbClr val="000000"/>
                          </a:solidFill>
                          <a:effectLst/>
                          <a:latin typeface="Times New Roman" panose="02020603050405020304" pitchFamily="18" charset="0"/>
                        </a:rPr>
                        <a:t>3</a:t>
                      </a:r>
                      <a:endParaRPr lang="ru-KZ" sz="1100" dirty="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r>
                        <a:rPr lang="en-US" sz="1100" dirty="0">
                          <a:solidFill>
                            <a:srgbClr val="000000"/>
                          </a:solidFill>
                          <a:effectLst/>
                          <a:latin typeface="Times New Roman" panose="02020603050405020304" pitchFamily="18" charset="0"/>
                        </a:rPr>
                        <a:t>1</a:t>
                      </a:r>
                      <a:r>
                        <a:rPr lang="ru-RU" sz="1100" dirty="0">
                          <a:solidFill>
                            <a:srgbClr val="000000"/>
                          </a:solidFill>
                          <a:effectLst/>
                          <a:latin typeface="Times New Roman" panose="02020603050405020304" pitchFamily="18" charset="0"/>
                        </a:rPr>
                        <a:t>0</a:t>
                      </a:r>
                      <a:endParaRPr lang="ru-KZ" sz="1100" dirty="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r>
                        <a:rPr lang="ru-KZ" sz="1100" dirty="0">
                          <a:solidFill>
                            <a:srgbClr val="000000"/>
                          </a:solidFill>
                          <a:effectLst/>
                          <a:latin typeface="Times New Roman" panose="02020603050405020304" pitchFamily="18" charset="0"/>
                        </a:rPr>
                        <a:t>0,</a:t>
                      </a:r>
                      <a:r>
                        <a:rPr lang="ru-RU" sz="1100" dirty="0">
                          <a:solidFill>
                            <a:srgbClr val="000000"/>
                          </a:solidFill>
                          <a:effectLst/>
                          <a:latin typeface="Times New Roman" panose="02020603050405020304" pitchFamily="18" charset="0"/>
                        </a:rPr>
                        <a:t>0</a:t>
                      </a:r>
                      <a:endParaRPr lang="ru-KZ" sz="1100" dirty="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r>
                        <a:rPr lang="ru-RU" sz="1100" dirty="0">
                          <a:solidFill>
                            <a:srgbClr val="000000"/>
                          </a:solidFill>
                          <a:effectLst/>
                          <a:latin typeface="Times New Roman" panose="02020603050405020304" pitchFamily="18" charset="0"/>
                        </a:rPr>
                        <a:t>5</a:t>
                      </a:r>
                      <a:endParaRPr lang="ru-KZ" sz="1100" dirty="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r>
                        <a:rPr lang="ru-RU" sz="1100" dirty="0">
                          <a:solidFill>
                            <a:srgbClr val="000000"/>
                          </a:solidFill>
                          <a:effectLst/>
                          <a:latin typeface="Times New Roman" panose="02020603050405020304" pitchFamily="18" charset="0"/>
                        </a:rPr>
                        <a:t>0</a:t>
                      </a:r>
                      <a:r>
                        <a:rPr lang="ru-KZ" sz="1100" dirty="0">
                          <a:solidFill>
                            <a:srgbClr val="000000"/>
                          </a:solidFill>
                          <a:effectLst/>
                          <a:latin typeface="Times New Roman" panose="02020603050405020304" pitchFamily="18" charset="0"/>
                        </a:rPr>
                        <a:t>.</a:t>
                      </a:r>
                      <a:r>
                        <a:rPr lang="en-US" sz="1100" dirty="0">
                          <a:solidFill>
                            <a:srgbClr val="000000"/>
                          </a:solidFill>
                          <a:effectLst/>
                          <a:latin typeface="Times New Roman" panose="02020603050405020304" pitchFamily="18" charset="0"/>
                        </a:rPr>
                        <a:t>6</a:t>
                      </a:r>
                      <a:endParaRPr lang="ru-KZ" sz="1100" dirty="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7"/>
                  </a:ext>
                </a:extLst>
              </a:tr>
            </a:tbl>
          </a:graphicData>
        </a:graphic>
      </p:graphicFrame>
      <p:graphicFrame>
        <p:nvGraphicFramePr>
          <p:cNvPr id="28" name="Table"/>
          <p:cNvGraphicFramePr/>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3"/>
            <a:ext cx="4766310" cy="4659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2025 </a:t>
            </a:r>
            <a:r>
              <a:rPr dirty="0" err="1"/>
              <a:t>жылғы</a:t>
            </a:r>
            <a:r>
              <a:rPr dirty="0"/>
              <a:t> </a:t>
            </a:r>
            <a:r>
              <a:rPr lang="ru-RU" dirty="0"/>
              <a:t>30 </a:t>
            </a:r>
            <a:r>
              <a:rPr lang="ru-RU" dirty="0" err="1"/>
              <a:t>қараша</a:t>
            </a:r>
            <a:r>
              <a:rPr dirty="0"/>
              <a:t> </a:t>
            </a:r>
            <a:r>
              <a:rPr dirty="0" err="1"/>
              <a:t>Астана</a:t>
            </a:r>
            <a:r>
              <a:rPr dirty="0"/>
              <a:t> </a:t>
            </a:r>
            <a:r>
              <a:rPr dirty="0" err="1"/>
              <a:t>қаласының</a:t>
            </a:r>
            <a:r>
              <a:rPr dirty="0"/>
              <a:t> </a:t>
            </a:r>
            <a:r>
              <a:rPr dirty="0" err="1"/>
              <a:t>атмосфералық</a:t>
            </a:r>
            <a:r>
              <a:rPr dirty="0"/>
              <a:t> </a:t>
            </a:r>
            <a:r>
              <a:rPr dirty="0" err="1"/>
              <a:t>ауасының</a:t>
            </a:r>
            <a:r>
              <a:rPr dirty="0"/>
              <a:t> </a:t>
            </a:r>
            <a:r>
              <a:rPr dirty="0" err="1"/>
              <a:t>жай-күйі</a:t>
            </a:r>
            <a:endParaRPr dirty="0"/>
          </a:p>
        </p:txBody>
      </p:sp>
      <p:sp>
        <p:nvSpPr>
          <p:cNvPr id="30" name="Метеорологиялық жағдайлар қала атмосферасында ластаушы заттардың түнде 07 қаңтарда жиналуына, күндіз 07, түнде 08 қаңтарда сейілуіне ықпал етеді.…"/>
          <p:cNvSpPr txBox="1"/>
          <p:nvPr/>
        </p:nvSpPr>
        <p:spPr>
          <a:xfrm>
            <a:off x="4992714" y="2513820"/>
            <a:ext cx="4679950" cy="830993"/>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just">
              <a:defRPr sz="1200">
                <a:latin typeface="Times New Roman"/>
                <a:ea typeface="Times New Roman"/>
                <a:cs typeface="Times New Roman"/>
                <a:sym typeface="Times New Roman"/>
              </a:defRPr>
            </a:pPr>
            <a:r>
              <a:rPr lang="ru-RU" dirty="0" err="1"/>
              <a:t>Метеорологиялық</a:t>
            </a:r>
            <a:r>
              <a:rPr lang="ru-RU" dirty="0"/>
              <a:t> </a:t>
            </a:r>
            <a:r>
              <a:rPr lang="ru-RU" dirty="0" err="1"/>
              <a:t>жағдайлар</a:t>
            </a:r>
            <a:r>
              <a:rPr lang="ru-RU" dirty="0"/>
              <a:t> </a:t>
            </a:r>
            <a:r>
              <a:rPr lang="ru-RU" dirty="0" err="1"/>
              <a:t>қала</a:t>
            </a:r>
            <a:r>
              <a:rPr lang="ru-RU" dirty="0"/>
              <a:t> </a:t>
            </a:r>
            <a:r>
              <a:rPr lang="ru-RU" dirty="0" err="1"/>
              <a:t>атмосферасында</a:t>
            </a:r>
            <a:r>
              <a:rPr lang="ru-RU" dirty="0"/>
              <a:t> </a:t>
            </a:r>
            <a:r>
              <a:rPr lang="ru-RU" dirty="0" err="1"/>
              <a:t>ластаушы</a:t>
            </a:r>
            <a:r>
              <a:rPr lang="ru-RU" dirty="0"/>
              <a:t> </a:t>
            </a:r>
            <a:r>
              <a:rPr lang="ru-RU" dirty="0" err="1"/>
              <a:t>заттардың</a:t>
            </a:r>
            <a:r>
              <a:rPr lang="ru-RU" b="1" dirty="0"/>
              <a:t> </a:t>
            </a:r>
            <a:r>
              <a:rPr lang="ru-RU" b="1" dirty="0" err="1"/>
              <a:t>жиналуына</a:t>
            </a:r>
            <a:r>
              <a:rPr lang="ru-RU" b="1" dirty="0"/>
              <a:t> </a:t>
            </a:r>
            <a:r>
              <a:rPr lang="ru-RU" dirty="0" err="1"/>
              <a:t>ықпал</a:t>
            </a:r>
            <a:r>
              <a:rPr lang="ru-RU" dirty="0"/>
              <a:t> </a:t>
            </a:r>
            <a:r>
              <a:rPr lang="ru-RU" dirty="0" err="1"/>
              <a:t>етеді</a:t>
            </a:r>
            <a:r>
              <a:rPr lang="ru-RU" dirty="0"/>
              <a:t>. </a:t>
            </a:r>
          </a:p>
          <a:p>
            <a:pPr algn="just">
              <a:defRPr sz="1200">
                <a:latin typeface="Times New Roman"/>
                <a:ea typeface="Times New Roman"/>
                <a:cs typeface="Times New Roman"/>
                <a:sym typeface="Times New Roman"/>
              </a:defRPr>
            </a:pPr>
            <a:r>
              <a:rPr lang="ru-RU" dirty="0"/>
              <a:t>      </a:t>
            </a:r>
            <a:r>
              <a:rPr lang="ru-RU" dirty="0" err="1"/>
              <a:t>Жалпы</a:t>
            </a:r>
            <a:r>
              <a:rPr lang="ru-RU" dirty="0"/>
              <a:t> </a:t>
            </a:r>
            <a:r>
              <a:rPr lang="ru-RU" dirty="0" err="1"/>
              <a:t>қала</a:t>
            </a:r>
            <a:r>
              <a:rPr lang="ru-RU" dirty="0"/>
              <a:t> </a:t>
            </a:r>
            <a:r>
              <a:rPr lang="ru-RU" dirty="0" err="1"/>
              <a:t>бойынша</a:t>
            </a:r>
            <a:r>
              <a:rPr lang="ru-RU" dirty="0"/>
              <a:t> </a:t>
            </a:r>
            <a:r>
              <a:rPr lang="ru-RU" dirty="0" err="1"/>
              <a:t>ауаның</a:t>
            </a:r>
            <a:r>
              <a:rPr lang="ru-RU" dirty="0"/>
              <a:t> </a:t>
            </a:r>
            <a:r>
              <a:rPr lang="ru-RU" dirty="0" err="1"/>
              <a:t>ластану</a:t>
            </a:r>
            <a:r>
              <a:rPr lang="ru-RU" dirty="0"/>
              <a:t> </a:t>
            </a:r>
            <a:r>
              <a:rPr lang="ru-RU" dirty="0" err="1"/>
              <a:t>деңгейінің</a:t>
            </a:r>
            <a:r>
              <a:rPr lang="ru-RU" dirty="0"/>
              <a:t> </a:t>
            </a:r>
            <a:r>
              <a:rPr lang="ru-RU" b="1" dirty="0" err="1"/>
              <a:t>жоғары</a:t>
            </a:r>
            <a:r>
              <a:rPr lang="ru-RU" sz="1000" dirty="0"/>
              <a:t> </a:t>
            </a:r>
            <a:r>
              <a:rPr lang="ru-RU" dirty="0" err="1"/>
              <a:t>болуы</a:t>
            </a:r>
            <a:r>
              <a:rPr lang="ru-RU" dirty="0"/>
              <a:t> </a:t>
            </a:r>
            <a:r>
              <a:rPr lang="ru-RU" dirty="0" err="1"/>
              <a:t>күтілуде</a:t>
            </a:r>
            <a:r>
              <a:rPr lang="ru-RU" dirty="0"/>
              <a:t>.</a:t>
            </a:r>
          </a:p>
        </p:txBody>
      </p:sp>
      <p:sp>
        <p:nvSpPr>
          <p:cNvPr id="13" name="TextBox 12">
            <a:extLst>
              <a:ext uri="{FF2B5EF4-FFF2-40B4-BE49-F238E27FC236}">
                <a16:creationId xmlns:a16="http://schemas.microsoft.com/office/drawing/2014/main" id="{BC6889AA-95F2-410E-B1F7-CAC58948B58C}"/>
              </a:ext>
            </a:extLst>
          </p:cNvPr>
          <p:cNvSpPr txBox="1"/>
          <p:nvPr/>
        </p:nvSpPr>
        <p:spPr>
          <a:xfrm>
            <a:off x="5004217" y="3404873"/>
            <a:ext cx="4680169" cy="261610"/>
          </a:xfrm>
          <a:prstGeom prst="rect">
            <a:avLst/>
          </a:prstGeom>
          <a:solidFill>
            <a:sysClr val="window" lastClr="FFFFFF"/>
          </a:solidFill>
          <a:ln w="38100" cap="flat" cmpd="sng" algn="ctr">
            <a:solidFill>
              <a:sysClr val="window" lastClr="FFFFFF"/>
            </a:solidFill>
            <a:prstDash val="solid"/>
          </a:ln>
          <a:effectLst>
            <a:outerShdw blurRad="40000" dist="20000" dir="5400000" rotWithShape="0">
              <a:srgbClr val="000000">
                <a:alpha val="38000"/>
              </a:srgbClr>
            </a:outerShdw>
          </a:effectLst>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sz="11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1, 2, 3 дәрежелі ҚМЖ ескертуі жоқ</a:t>
            </a: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6" y="1816100"/>
            <a:ext cx="4710750" cy="27519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200">
                <a:latin typeface="Times New Roman"/>
                <a:ea typeface="Times New Roman"/>
                <a:cs typeface="Times New Roman"/>
                <a:sym typeface="Times New Roman"/>
              </a:defRPr>
            </a:pPr>
            <a:r>
              <a:rPr dirty="0" err="1"/>
              <a:t>Астана</a:t>
            </a:r>
            <a:r>
              <a:rPr dirty="0"/>
              <a:t> </a:t>
            </a:r>
            <a:r>
              <a:rPr dirty="0" err="1"/>
              <a:t>қаласында</a:t>
            </a:r>
            <a:r>
              <a:rPr dirty="0"/>
              <a:t> </a:t>
            </a:r>
            <a:r>
              <a:rPr dirty="0" err="1"/>
              <a:t>атмосфералық</a:t>
            </a:r>
            <a:r>
              <a:rPr dirty="0"/>
              <a:t> </a:t>
            </a:r>
            <a:r>
              <a:rPr dirty="0" err="1"/>
              <a:t>ауаның</a:t>
            </a:r>
            <a:r>
              <a:rPr dirty="0"/>
              <a:t> </a:t>
            </a:r>
            <a:r>
              <a:rPr dirty="0" err="1"/>
              <a:t>ластану</a:t>
            </a:r>
            <a:r>
              <a:rPr dirty="0"/>
              <a:t> </a:t>
            </a:r>
            <a:r>
              <a:rPr dirty="0" err="1"/>
              <a:t>деңгейін</a:t>
            </a:r>
            <a:r>
              <a:rPr dirty="0"/>
              <a:t> </a:t>
            </a:r>
            <a:r>
              <a:rPr dirty="0" err="1"/>
              <a:t>бақылау</a:t>
            </a:r>
            <a:r>
              <a:rPr dirty="0"/>
              <a:t> 10 </a:t>
            </a:r>
            <a:r>
              <a:rPr dirty="0" err="1"/>
              <a:t>бақылау</a:t>
            </a:r>
            <a:r>
              <a:rPr dirty="0"/>
              <a:t> </a:t>
            </a:r>
            <a:r>
              <a:rPr dirty="0" err="1"/>
              <a:t>бекетінде</a:t>
            </a:r>
            <a:r>
              <a:rPr dirty="0"/>
              <a:t> </a:t>
            </a:r>
            <a:r>
              <a:rPr dirty="0" err="1"/>
              <a:t>жүргізіледі</a:t>
            </a:r>
            <a:r>
              <a:rPr dirty="0"/>
              <a:t>:</a:t>
            </a:r>
          </a:p>
          <a:p>
            <a:pPr>
              <a:defRPr sz="1200">
                <a:latin typeface="Times New Roman"/>
                <a:ea typeface="Times New Roman"/>
                <a:cs typeface="Times New Roman"/>
                <a:sym typeface="Times New Roman"/>
              </a:defRPr>
            </a:pPr>
            <a:r>
              <a:rPr dirty="0"/>
              <a:t>№ 1 </a:t>
            </a:r>
            <a:r>
              <a:rPr dirty="0" err="1"/>
              <a:t>бекет</a:t>
            </a:r>
            <a:r>
              <a:rPr dirty="0"/>
              <a:t> – </a:t>
            </a:r>
            <a:r>
              <a:rPr dirty="0" err="1"/>
              <a:t>Жамбыл</a:t>
            </a:r>
            <a:r>
              <a:rPr dirty="0"/>
              <a:t> к-</a:t>
            </a:r>
            <a:r>
              <a:rPr dirty="0" err="1"/>
              <a:t>сі</a:t>
            </a:r>
            <a:r>
              <a:rPr dirty="0"/>
              <a:t>, 11;</a:t>
            </a:r>
          </a:p>
          <a:p>
            <a:pPr>
              <a:defRPr sz="1200">
                <a:latin typeface="Times New Roman"/>
                <a:ea typeface="Times New Roman"/>
                <a:cs typeface="Times New Roman"/>
                <a:sym typeface="Times New Roman"/>
              </a:defRPr>
            </a:pPr>
            <a:r>
              <a:rPr dirty="0"/>
              <a:t>№ 2 </a:t>
            </a:r>
            <a:r>
              <a:rPr dirty="0" err="1"/>
              <a:t>бекет</a:t>
            </a:r>
            <a:r>
              <a:rPr dirty="0"/>
              <a:t> –  </a:t>
            </a:r>
            <a:r>
              <a:rPr dirty="0" err="1"/>
              <a:t>проспект</a:t>
            </a:r>
            <a:r>
              <a:rPr dirty="0"/>
              <a:t> </a:t>
            </a:r>
            <a:r>
              <a:rPr dirty="0" err="1"/>
              <a:t>Республики</a:t>
            </a:r>
            <a:r>
              <a:rPr dirty="0"/>
              <a:t>, 35 (</a:t>
            </a:r>
            <a:r>
              <a:rPr dirty="0" err="1"/>
              <a:t>школа</a:t>
            </a:r>
            <a:r>
              <a:rPr dirty="0"/>
              <a:t> № 3);</a:t>
            </a:r>
          </a:p>
          <a:p>
            <a:pPr>
              <a:defRPr sz="1200">
                <a:latin typeface="Times New Roman"/>
                <a:ea typeface="Times New Roman"/>
                <a:cs typeface="Times New Roman"/>
                <a:sym typeface="Times New Roman"/>
              </a:defRPr>
            </a:pPr>
            <a:r>
              <a:rPr dirty="0"/>
              <a:t>№ 3 </a:t>
            </a:r>
            <a:r>
              <a:rPr dirty="0" err="1"/>
              <a:t>бекет</a:t>
            </a:r>
            <a:r>
              <a:rPr dirty="0"/>
              <a:t> –  </a:t>
            </a:r>
            <a:r>
              <a:rPr dirty="0" err="1"/>
              <a:t>Телжан</a:t>
            </a:r>
            <a:r>
              <a:rPr dirty="0"/>
              <a:t> </a:t>
            </a:r>
            <a:r>
              <a:rPr dirty="0" err="1"/>
              <a:t>Шонанович</a:t>
            </a:r>
            <a:r>
              <a:rPr dirty="0"/>
              <a:t> 47, </a:t>
            </a:r>
            <a:r>
              <a:rPr dirty="0" err="1"/>
              <a:t>район</a:t>
            </a:r>
            <a:r>
              <a:rPr dirty="0"/>
              <a:t> </a:t>
            </a:r>
            <a:r>
              <a:rPr dirty="0" err="1"/>
              <a:t>лесозавода</a:t>
            </a:r>
            <a:r>
              <a:rPr dirty="0"/>
              <a:t>;</a:t>
            </a:r>
          </a:p>
          <a:p>
            <a:pPr>
              <a:defRPr sz="1200">
                <a:latin typeface="Times New Roman"/>
                <a:ea typeface="Times New Roman"/>
                <a:cs typeface="Times New Roman"/>
                <a:sym typeface="Times New Roman"/>
              </a:defRPr>
            </a:pPr>
            <a:r>
              <a:rPr dirty="0"/>
              <a:t>№ 4 </a:t>
            </a:r>
            <a:r>
              <a:rPr dirty="0" err="1"/>
              <a:t>бекет</a:t>
            </a:r>
            <a:r>
              <a:rPr dirty="0"/>
              <a:t> –  </a:t>
            </a:r>
            <a:r>
              <a:rPr dirty="0" err="1"/>
              <a:t>Лепсі</a:t>
            </a:r>
            <a:r>
              <a:rPr dirty="0"/>
              <a:t> </a:t>
            </a:r>
            <a:r>
              <a:rPr dirty="0" err="1"/>
              <a:t>көшесі</a:t>
            </a:r>
            <a:r>
              <a:rPr dirty="0"/>
              <a:t>, 38</a:t>
            </a:r>
          </a:p>
          <a:p>
            <a:pPr>
              <a:defRPr sz="1200">
                <a:latin typeface="Times New Roman"/>
                <a:ea typeface="Times New Roman"/>
                <a:cs typeface="Times New Roman"/>
                <a:sym typeface="Times New Roman"/>
              </a:defRPr>
            </a:pPr>
            <a:r>
              <a:rPr dirty="0"/>
              <a:t>№ 5 </a:t>
            </a:r>
            <a:r>
              <a:rPr dirty="0" err="1"/>
              <a:t>бекет</a:t>
            </a:r>
            <a:r>
              <a:rPr dirty="0"/>
              <a:t> –  </a:t>
            </a:r>
            <a:r>
              <a:rPr dirty="0" err="1"/>
              <a:t>Тұран</a:t>
            </a:r>
            <a:r>
              <a:rPr dirty="0"/>
              <a:t> </a:t>
            </a:r>
            <a:r>
              <a:rPr dirty="0" err="1"/>
              <a:t>даңғылы</a:t>
            </a:r>
            <a:r>
              <a:rPr dirty="0"/>
              <a:t>, 2/1 </a:t>
            </a:r>
            <a:r>
              <a:rPr dirty="0" err="1"/>
              <a:t>орталық</a:t>
            </a:r>
            <a:r>
              <a:rPr dirty="0"/>
              <a:t> </a:t>
            </a:r>
            <a:r>
              <a:rPr dirty="0" err="1"/>
              <a:t>құтқару</a:t>
            </a:r>
            <a:r>
              <a:rPr dirty="0"/>
              <a:t> </a:t>
            </a:r>
            <a:r>
              <a:rPr dirty="0" err="1"/>
              <a:t>станциясы</a:t>
            </a:r>
            <a:r>
              <a:rPr dirty="0"/>
              <a:t>;</a:t>
            </a:r>
          </a:p>
          <a:p>
            <a:pPr>
              <a:defRPr sz="1200">
                <a:latin typeface="Times New Roman"/>
                <a:ea typeface="Times New Roman"/>
                <a:cs typeface="Times New Roman"/>
                <a:sym typeface="Times New Roman"/>
              </a:defRPr>
            </a:pPr>
            <a:r>
              <a:rPr dirty="0"/>
              <a:t>№ 6 </a:t>
            </a:r>
            <a:r>
              <a:rPr dirty="0" err="1"/>
              <a:t>бекет</a:t>
            </a:r>
            <a:r>
              <a:rPr dirty="0"/>
              <a:t> – </a:t>
            </a:r>
            <a:r>
              <a:rPr dirty="0" err="1"/>
              <a:t>Ақжол</a:t>
            </a:r>
            <a:r>
              <a:rPr dirty="0"/>
              <a:t> к-</a:t>
            </a:r>
            <a:r>
              <a:rPr dirty="0" err="1"/>
              <a:t>сі</a:t>
            </a:r>
            <a:r>
              <a:rPr dirty="0"/>
              <a:t>, «</a:t>
            </a:r>
            <a:r>
              <a:rPr dirty="0" err="1"/>
              <a:t>Астана</a:t>
            </a:r>
            <a:r>
              <a:rPr dirty="0"/>
              <a:t> </a:t>
            </a:r>
            <a:r>
              <a:rPr dirty="0" err="1"/>
              <a:t>Тазалық</a:t>
            </a:r>
            <a:r>
              <a:rPr dirty="0"/>
              <a:t>» </a:t>
            </a:r>
            <a:r>
              <a:rPr dirty="0" err="1"/>
              <a:t>сарқынды</a:t>
            </a:r>
            <a:r>
              <a:rPr dirty="0"/>
              <a:t> </a:t>
            </a:r>
            <a:r>
              <a:rPr dirty="0" err="1"/>
              <a:t>сулар</a:t>
            </a:r>
            <a:r>
              <a:rPr dirty="0"/>
              <a:t> </a:t>
            </a:r>
            <a:r>
              <a:rPr dirty="0" err="1"/>
              <a:t>тұндырғышының</a:t>
            </a:r>
            <a:r>
              <a:rPr dirty="0"/>
              <a:t> </a:t>
            </a:r>
            <a:r>
              <a:rPr dirty="0" err="1"/>
              <a:t>ауданы</a:t>
            </a:r>
            <a:r>
              <a:rPr dirty="0"/>
              <a:t>;</a:t>
            </a:r>
          </a:p>
          <a:p>
            <a:pPr>
              <a:defRPr sz="1200">
                <a:latin typeface="Times New Roman"/>
                <a:ea typeface="Times New Roman"/>
                <a:cs typeface="Times New Roman"/>
                <a:sym typeface="Times New Roman"/>
              </a:defRPr>
            </a:pPr>
            <a:r>
              <a:rPr dirty="0"/>
              <a:t>№ 7 </a:t>
            </a:r>
            <a:r>
              <a:rPr dirty="0" err="1"/>
              <a:t>бекет</a:t>
            </a:r>
            <a:r>
              <a:rPr dirty="0"/>
              <a:t> –  </a:t>
            </a:r>
            <a:r>
              <a:rPr dirty="0" err="1"/>
              <a:t>Түркістан</a:t>
            </a:r>
            <a:r>
              <a:rPr dirty="0"/>
              <a:t> к-</a:t>
            </a:r>
            <a:r>
              <a:rPr dirty="0" err="1"/>
              <a:t>сі</a:t>
            </a:r>
            <a:r>
              <a:rPr dirty="0"/>
              <a:t>, 2/1 (РФММ);</a:t>
            </a:r>
          </a:p>
          <a:p>
            <a:pPr>
              <a:defRPr sz="1200">
                <a:latin typeface="Times New Roman"/>
                <a:ea typeface="Times New Roman"/>
                <a:cs typeface="Times New Roman"/>
                <a:sym typeface="Times New Roman"/>
              </a:defRPr>
            </a:pPr>
            <a:r>
              <a:rPr dirty="0"/>
              <a:t>№ 8 </a:t>
            </a:r>
            <a:r>
              <a:rPr dirty="0" err="1"/>
              <a:t>бекет</a:t>
            </a:r>
            <a:r>
              <a:rPr dirty="0"/>
              <a:t> –  </a:t>
            </a:r>
            <a:r>
              <a:rPr dirty="0" err="1"/>
              <a:t>Бабатайұлы</a:t>
            </a:r>
            <a:r>
              <a:rPr dirty="0"/>
              <a:t> к-</a:t>
            </a:r>
            <a:r>
              <a:rPr dirty="0" err="1"/>
              <a:t>сі</a:t>
            </a:r>
            <a:r>
              <a:rPr dirty="0"/>
              <a:t>, 24 </a:t>
            </a:r>
            <a:r>
              <a:rPr dirty="0" err="1"/>
              <a:t>үй</a:t>
            </a:r>
            <a:r>
              <a:rPr dirty="0"/>
              <a:t>, Көктал-1, </a:t>
            </a:r>
            <a:r>
              <a:rPr dirty="0" err="1"/>
              <a:t>Сарыарқа</a:t>
            </a:r>
            <a:r>
              <a:rPr dirty="0"/>
              <a:t> </a:t>
            </a:r>
            <a:r>
              <a:rPr dirty="0" err="1"/>
              <a:t>ауданы</a:t>
            </a:r>
            <a:r>
              <a:rPr dirty="0"/>
              <a:t>;</a:t>
            </a:r>
          </a:p>
          <a:p>
            <a:pPr>
              <a:defRPr sz="1200">
                <a:latin typeface="Times New Roman"/>
                <a:ea typeface="Times New Roman"/>
                <a:cs typeface="Times New Roman"/>
                <a:sym typeface="Times New Roman"/>
              </a:defRPr>
            </a:pPr>
            <a:r>
              <a:rPr dirty="0"/>
              <a:t>№ 9 </a:t>
            </a:r>
            <a:r>
              <a:rPr dirty="0" err="1"/>
              <a:t>бекет</a:t>
            </a:r>
            <a:r>
              <a:rPr dirty="0"/>
              <a:t> – А. </a:t>
            </a:r>
            <a:r>
              <a:rPr dirty="0" err="1"/>
              <a:t>Байтұрсынов</a:t>
            </a:r>
            <a:r>
              <a:rPr dirty="0"/>
              <a:t> </a:t>
            </a:r>
            <a:r>
              <a:rPr dirty="0" err="1"/>
              <a:t>көшесі</a:t>
            </a:r>
            <a:r>
              <a:rPr dirty="0"/>
              <a:t>, 25, Х. </a:t>
            </a:r>
            <a:r>
              <a:rPr dirty="0" err="1"/>
              <a:t>Сұлтан</a:t>
            </a:r>
            <a:r>
              <a:rPr dirty="0"/>
              <a:t> </a:t>
            </a:r>
            <a:r>
              <a:rPr dirty="0" err="1"/>
              <a:t>мешіті</a:t>
            </a:r>
            <a:r>
              <a:rPr dirty="0"/>
              <a:t>, </a:t>
            </a:r>
            <a:r>
              <a:rPr dirty="0" err="1"/>
              <a:t>Алматы</a:t>
            </a:r>
            <a:r>
              <a:rPr dirty="0"/>
              <a:t> </a:t>
            </a:r>
            <a:r>
              <a:rPr dirty="0" err="1"/>
              <a:t>ауданы</a:t>
            </a:r>
            <a:r>
              <a:rPr dirty="0"/>
              <a:t>;</a:t>
            </a:r>
          </a:p>
          <a:p>
            <a:pPr>
              <a:defRPr sz="1200">
                <a:latin typeface="Times New Roman"/>
                <a:ea typeface="Times New Roman"/>
                <a:cs typeface="Times New Roman"/>
                <a:sym typeface="Times New Roman"/>
              </a:defRPr>
            </a:pPr>
            <a:r>
              <a:rPr dirty="0"/>
              <a:t>№ 10 </a:t>
            </a:r>
            <a:r>
              <a:rPr dirty="0" err="1"/>
              <a:t>бекет</a:t>
            </a:r>
            <a:r>
              <a:rPr dirty="0"/>
              <a:t> –  қ. </a:t>
            </a:r>
            <a:r>
              <a:rPr dirty="0" err="1"/>
              <a:t>Мұңайтпасов</a:t>
            </a:r>
            <a:r>
              <a:rPr dirty="0"/>
              <a:t> к-</a:t>
            </a:r>
            <a:r>
              <a:rPr dirty="0" err="1"/>
              <a:t>сі</a:t>
            </a:r>
            <a:r>
              <a:rPr dirty="0"/>
              <a:t>, 13, </a:t>
            </a:r>
            <a:r>
              <a:rPr dirty="0" err="1"/>
              <a:t>Алматы</a:t>
            </a:r>
            <a:r>
              <a:rPr dirty="0"/>
              <a:t> </a:t>
            </a:r>
            <a:r>
              <a:rPr dirty="0" err="1"/>
              <a:t>ауданы</a:t>
            </a:r>
            <a:r>
              <a:rPr dirty="0"/>
              <a:t>.</a:t>
            </a:r>
          </a:p>
        </p:txBody>
      </p:sp>
      <p:sp>
        <p:nvSpPr>
          <p:cNvPr id="35" name="«Р» параметрі жалпы қала бойынша ауаның ластануының жалпыланған көрсеткіші болып табылады."/>
          <p:cNvSpPr txBox="1"/>
          <p:nvPr/>
        </p:nvSpPr>
        <p:spPr>
          <a:xfrm>
            <a:off x="4998720" y="101601"/>
            <a:ext cx="4732974" cy="4659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64" y="4357687"/>
            <a:ext cx="4369217" cy="1128139"/>
            <a:chOff x="0" y="0"/>
            <a:chExt cx="4369216" cy="1128138"/>
          </a:xfrm>
        </p:grpSpPr>
        <p:sp>
          <p:nvSpPr>
            <p:cNvPr id="36" name="Астана қ., Мәңгілік ел даңғылы, 11/1"/>
            <p:cNvSpPr txBox="1"/>
            <p:nvPr/>
          </p:nvSpPr>
          <p:spPr>
            <a:xfrm>
              <a:off x="-1" y="330895"/>
              <a:ext cx="2085538" cy="79724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4" y="0"/>
              <a:ext cx="4199003" cy="84696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1"/>
            <a:ext cx="4755199" cy="22574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t>Ақпаратты пайдаланған кезде "Қазгидромет" РМК-ға сілтеме жасау міндетті </a:t>
            </a:r>
          </a:p>
        </p:txBody>
      </p:sp>
      <p:sp>
        <p:nvSpPr>
          <p:cNvPr id="40" name="Дайындаған: Туяк С. /Сагандыкова З."/>
          <p:cNvSpPr txBox="1"/>
          <p:nvPr/>
        </p:nvSpPr>
        <p:spPr>
          <a:xfrm>
            <a:off x="5049300" y="6190677"/>
            <a:ext cx="4521202" cy="307773"/>
          </a:xfrm>
          <a:prstGeom prst="rect">
            <a:avLst/>
          </a:prstGeom>
          <a:solidFill>
            <a:srgbClr val="FFFFFF"/>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a:t>
            </a:r>
            <a:r>
              <a:rPr lang="ru-RU" sz="1200" dirty="0">
                <a:latin typeface="Times New Roman"/>
                <a:ea typeface="Times New Roman"/>
                <a:cs typeface="Times New Roman"/>
                <a:sym typeface="Times New Roman"/>
              </a:rPr>
              <a:t> </a:t>
            </a:r>
            <a:r>
              <a:rPr lang="ru-RU" sz="1200" dirty="0" err="1">
                <a:latin typeface="Times New Roman"/>
                <a:ea typeface="Times New Roman"/>
                <a:cs typeface="Times New Roman"/>
                <a:sym typeface="Times New Roman"/>
              </a:rPr>
              <a:t>Айгисинова</a:t>
            </a:r>
            <a:r>
              <a:rPr lang="ru-RU" sz="1200" dirty="0">
                <a:latin typeface="Times New Roman"/>
                <a:ea typeface="Times New Roman"/>
                <a:cs typeface="Times New Roman"/>
                <a:sym typeface="Times New Roman"/>
              </a:rPr>
              <a:t> Н</a:t>
            </a:r>
            <a:r>
              <a:rPr sz="1200" dirty="0">
                <a:latin typeface="Times New Roman"/>
                <a:ea typeface="Times New Roman"/>
                <a:cs typeface="Times New Roman"/>
                <a:sym typeface="Times New Roman"/>
              </a:rPr>
              <a:t>. /</a:t>
            </a:r>
            <a:r>
              <a:rPr lang="ru-RU" sz="1200" dirty="0" err="1">
                <a:latin typeface="Times New Roman"/>
                <a:ea typeface="Times New Roman"/>
                <a:cs typeface="Times New Roman"/>
                <a:sym typeface="Times New Roman"/>
              </a:rPr>
              <a:t>Жолдыбай</a:t>
            </a:r>
            <a:r>
              <a:rPr lang="ru-RU" sz="1200" dirty="0">
                <a:latin typeface="Times New Roman"/>
                <a:ea typeface="Times New Roman"/>
                <a:cs typeface="Times New Roman"/>
                <a:sym typeface="Times New Roman"/>
              </a:rPr>
              <a:t> Н</a:t>
            </a:r>
            <a:r>
              <a:rPr sz="1200" dirty="0">
                <a:latin typeface="Times New Roman"/>
                <a:ea typeface="Times New Roman"/>
                <a:cs typeface="Times New Roman"/>
                <a:sym typeface="Times New Roman"/>
              </a:rPr>
              <a:t>.</a:t>
            </a: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көтеріңкі</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өте 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62"/>
            <a:ext cx="4712337" cy="34842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екі күн қатарынан немесе одан да көп уақыт ішінде "Р" параметрі өте жоғары дәрежені көрсетсе, сондай-ақ барлық немесе посттардың басым бөлігінде СИ ≥ 5ПДК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nvGraphicFramePr>
        <p:xfrm>
          <a:off x="5167312" y="5429250"/>
          <a:ext cx="4035422" cy="792324"/>
        </p:xfrm>
        <a:graphic>
          <a:graphicData uri="http://schemas.openxmlformats.org/drawingml/2006/table">
            <a:tbl>
              <a:tblPr>
                <a:tableStyleId>{4C3C2611-4C71-4FC5-86AE-919BDF0F9419}</a:tableStyleId>
              </a:tblPr>
              <a:tblGrid>
                <a:gridCol w="2017711">
                  <a:extLst>
                    <a:ext uri="{9D8B030D-6E8A-4147-A177-3AD203B41FA5}">
                      <a16:colId xmlns:a16="http://schemas.microsoft.com/office/drawing/2014/main" val="20000"/>
                    </a:ext>
                  </a:extLst>
                </a:gridCol>
                <a:gridCol w="2017711">
                  <a:extLst>
                    <a:ext uri="{9D8B030D-6E8A-4147-A177-3AD203B41FA5}">
                      <a16:colId xmlns:a16="http://schemas.microsoft.com/office/drawing/2014/main" val="20001"/>
                    </a:ext>
                  </a:extLst>
                </a:gridCol>
              </a:tblGrid>
              <a:tr h="457200">
                <a:tc>
                  <a:txBody>
                    <a:bodyPr/>
                    <a:lstStyle/>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r>
                        <a:t>Астана қаласы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34962">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743</TotalTime>
  <Words>687</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Нурай Айгисинова</dc:creator>
  <cp:lastModifiedBy>Corobor4</cp:lastModifiedBy>
  <cp:revision>168</cp:revision>
  <dcterms:modified xsi:type="dcterms:W3CDTF">2025-11-30T08:31:51Z</dcterms:modified>
</cp:coreProperties>
</file>