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4" d="100"/>
          <a:sy n="104" d="100"/>
        </p:scale>
        <p:origin x="126" y="2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87060805"/>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332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 altLang="zh-CN" sz="1200" b="1" i="1" baseline="0" dirty="0">
                          <a:solidFill>
                            <a:srgbClr val="002060"/>
                          </a:solidFill>
                          <a:latin typeface="Times New Roman" panose="02020603050405020304" pitchFamily="18" charset="0"/>
                          <a:cs typeface="Times New Roman" panose="02020603050405020304" pitchFamily="18" charset="0"/>
                        </a:rPr>
                        <a:t>2</a:t>
                      </a:r>
                      <a:r>
                        <a:rPr lang="kk-KZ" altLang="zh-CN" sz="1200" b="1" i="1" baseline="0" dirty="0">
                          <a:solidFill>
                            <a:srgbClr val="002060"/>
                          </a:solidFill>
                          <a:latin typeface="Times New Roman" panose="02020603050405020304" pitchFamily="18" charset="0"/>
                          <a:cs typeface="Times New Roman" panose="02020603050405020304" pitchFamily="18" charset="0"/>
                        </a:rPr>
                        <a:t>8 қараша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19975" y="111485"/>
            <a:ext cx="4894975" cy="4324261"/>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9 қарашаға </a:t>
            </a:r>
            <a:r>
              <a:rPr lang="kk-KZ" sz="1200" b="1" dirty="0">
                <a:solidFill>
                  <a:srgbClr val="000000"/>
                </a:solidFill>
                <a:latin typeface="Times New Roman" panose="02020603050405020304" pitchFamily="18" charset="0"/>
                <a:cs typeface="Times New Roman" panose="02020603050405020304" pitchFamily="18" charset="0"/>
              </a:rPr>
              <a:t>2025 ж. </a:t>
            </a:r>
          </a:p>
          <a:p>
            <a:pPr algn="ctr">
              <a:spcBef>
                <a:spcPts val="0"/>
              </a:spcBef>
              <a:defRPr/>
            </a:pPr>
            <a:r>
              <a:rPr lang="ru-RU" altLang="ru-RU" sz="1200" b="1" dirty="0">
                <a:latin typeface="Times New Roman" panose="02020603050405020304" pitchFamily="18" charset="0"/>
                <a:cs typeface="Times New Roman" pitchFamily="18" charset="0"/>
              </a:rPr>
              <a:t>28 қарашаны</a:t>
            </a:r>
            <a:r>
              <a:rPr lang="kk-KZ" altLang="ru-RU" sz="1200" b="1" dirty="0">
                <a:latin typeface="Times New Roman" panose="02020603050405020304" pitchFamily="18" charset="0"/>
                <a:cs typeface="Times New Roman" pitchFamily="18" charset="0"/>
              </a:rPr>
              <a:t>ң</a:t>
            </a:r>
            <a:r>
              <a:rPr lang="ru-RU" altLang="ru-RU" sz="1200" b="1" dirty="0">
                <a:latin typeface="Times New Roman" panose="02020603050405020304" pitchFamily="18" charset="0"/>
                <a:cs typeface="Times New Roman" pitchFamily="18" charset="0"/>
              </a:rPr>
              <a:t> сағ. 20-дан 29 </a:t>
            </a:r>
            <a:r>
              <a:rPr lang="ru-RU" altLang="ru-RU" sz="1200" b="1" dirty="0" err="1">
                <a:latin typeface="Times New Roman" panose="02020603050405020304" pitchFamily="18" charset="0"/>
                <a:cs typeface="Times New Roman" pitchFamily="18" charset="0"/>
              </a:rPr>
              <a:t>қа</a:t>
            </a:r>
            <a:r>
              <a:rPr lang="" altLang="ru-RU" sz="1200" b="1" dirty="0">
                <a:latin typeface="Times New Roman" panose="02020603050405020304" pitchFamily="18" charset="0"/>
                <a:cs typeface="Times New Roman" pitchFamily="18" charset="0"/>
              </a:rPr>
              <a:t>раша</a:t>
            </a:r>
            <a:r>
              <a:rPr lang="kk-KZ" altLang="ru-RU" sz="1200" b="1" dirty="0">
                <a:latin typeface="Times New Roman" panose="02020603050405020304" pitchFamily="18" charset="0"/>
                <a:cs typeface="Times New Roman" pitchFamily="18" charset="0"/>
              </a:rPr>
              <a:t>ның</a:t>
            </a:r>
            <a:r>
              <a:rPr lang="ru-RU" altLang="ru-RU" sz="1200" b="1" dirty="0">
                <a:latin typeface="Times New Roman" panose="02020603050405020304" pitchFamily="18" charset="0"/>
                <a:cs typeface="Times New Roman" pitchFamily="18" charset="0"/>
              </a:rPr>
              <a:t> сағ. 20-ға дейін</a:t>
            </a:r>
          </a:p>
          <a:p>
            <a:pPr indent="182563" algn="just"/>
            <a:r>
              <a:rPr lang="kk-KZ" sz="1200" dirty="0">
                <a:effectLst/>
                <a:latin typeface="Times New Roman" panose="02020603050405020304" pitchFamily="18" charset="0"/>
                <a:ea typeface="Calibri" panose="020F0502020204030204" pitchFamily="34" charset="0"/>
              </a:rPr>
              <a:t>Көшпелі бұлтты, күндіз қар жауады, көктайғақ күтіледі. </a:t>
            </a:r>
            <a:r>
              <a:rPr lang="kk-KZ" sz="1200" dirty="0">
                <a:latin typeface="Times New Roman" panose="02020603050405020304" pitchFamily="18" charset="0"/>
                <a:ea typeface="Calibri" panose="020F0502020204030204" pitchFamily="34" charset="0"/>
              </a:rPr>
              <a:t>Оң</a:t>
            </a:r>
            <a:r>
              <a:rPr lang="kk-KZ" sz="1200" dirty="0">
                <a:effectLst/>
                <a:latin typeface="Times New Roman" panose="02020603050405020304" pitchFamily="18" charset="0"/>
                <a:ea typeface="Calibri" panose="020F0502020204030204" pitchFamily="34" charset="0"/>
              </a:rPr>
              <a:t>түстік-шығыстан соғатын жел оңтүстік-батысқа ауысады, күші 7-12</a:t>
            </a:r>
            <a:r>
              <a:rPr lang="kk-KZ" sz="1200" dirty="0">
                <a:latin typeface="Times New Roman" panose="02020603050405020304" pitchFamily="18" charset="0"/>
                <a:ea typeface="Calibri" panose="020F0502020204030204" pitchFamily="34" charset="0"/>
              </a:rPr>
              <a:t> </a:t>
            </a:r>
            <a:r>
              <a:rPr lang="kk-KZ" sz="1200" dirty="0">
                <a:effectLst/>
                <a:latin typeface="Times New Roman" panose="02020603050405020304" pitchFamily="18" charset="0"/>
                <a:ea typeface="Calibri" panose="020F0502020204030204" pitchFamily="34" charset="0"/>
              </a:rPr>
              <a:t> м/с. </a:t>
            </a:r>
            <a:r>
              <a:rPr lang="ru-RU" sz="1200" dirty="0">
                <a:effectLst/>
                <a:latin typeface="Times New Roman" panose="02020603050405020304" pitchFamily="18" charset="0"/>
                <a:ea typeface="Calibri" panose="020F0502020204030204" pitchFamily="34" charset="0"/>
              </a:rPr>
              <a:t>Ауа температурасы</a:t>
            </a:r>
            <a:r>
              <a:rPr lang="ru-RU" sz="1200" dirty="0">
                <a:latin typeface="Times New Roman" panose="02020603050405020304" pitchFamily="18" charset="0"/>
                <a:ea typeface="Calibri" panose="020F0502020204030204" pitchFamily="34" charset="0"/>
              </a:rPr>
              <a:t> </a:t>
            </a:r>
            <a:r>
              <a:rPr lang="ru-RU" sz="1200" dirty="0" err="1">
                <a:effectLst/>
                <a:latin typeface="Times New Roman" panose="02020603050405020304" pitchFamily="18" charset="0"/>
                <a:ea typeface="Calibri" panose="020F0502020204030204" pitchFamily="34" charset="0"/>
              </a:rPr>
              <a:t>түнде</a:t>
            </a:r>
            <a:r>
              <a:rPr lang="ru-RU" sz="1200" dirty="0">
                <a:effectLst/>
                <a:latin typeface="Times New Roman" panose="02020603050405020304" pitchFamily="18" charset="0"/>
                <a:ea typeface="Calibri" panose="020F0502020204030204" pitchFamily="34" charset="0"/>
              </a:rPr>
              <a:t> 3-5 </a:t>
            </a:r>
            <a:r>
              <a:rPr lang="ru-RU" sz="1200" dirty="0" err="1">
                <a:effectLst/>
                <a:latin typeface="Times New Roman" panose="02020603050405020304" pitchFamily="18" charset="0"/>
                <a:ea typeface="Calibri" panose="020F0502020204030204" pitchFamily="34" charset="0"/>
              </a:rPr>
              <a:t>аяз</a:t>
            </a:r>
            <a:r>
              <a:rPr lang="ru-RU" sz="1200" dirty="0">
                <a:effectLst/>
                <a:latin typeface="Times New Roman" panose="02020603050405020304" pitchFamily="18" charset="0"/>
                <a:ea typeface="Calibri" panose="020F0502020204030204" pitchFamily="34" charset="0"/>
              </a:rPr>
              <a:t>, </a:t>
            </a:r>
            <a:r>
              <a:rPr lang="ru-RU" sz="1200" dirty="0" err="1">
                <a:effectLst/>
                <a:latin typeface="Times New Roman" panose="02020603050405020304" pitchFamily="18" charset="0"/>
                <a:ea typeface="Calibri" panose="020F0502020204030204" pitchFamily="34" charset="0"/>
              </a:rPr>
              <a:t>күндіз</a:t>
            </a:r>
            <a:r>
              <a:rPr lang="ru-RU" sz="1200" dirty="0">
                <a:effectLst/>
                <a:latin typeface="Times New Roman" panose="02020603050405020304" pitchFamily="18" charset="0"/>
                <a:ea typeface="Calibri" panose="020F0502020204030204" pitchFamily="34" charset="0"/>
              </a:rPr>
              <a:t> 0 </a:t>
            </a:r>
            <a:r>
              <a:rPr lang="kk-KZ" sz="1200" dirty="0">
                <a:effectLst/>
                <a:latin typeface="Times New Roman" panose="02020603050405020304" pitchFamily="18" charset="0"/>
                <a:ea typeface="Calibri" panose="020F0502020204030204" pitchFamily="34" charset="0"/>
              </a:rPr>
              <a:t>градус</a:t>
            </a:r>
            <a:r>
              <a:rPr lang="ru-RU" sz="1200" dirty="0">
                <a:effectLst/>
                <a:latin typeface="Times New Roman" panose="02020603050405020304" pitchFamily="18" charset="0"/>
                <a:ea typeface="Calibri" panose="020F0502020204030204" pitchFamily="34" charset="0"/>
              </a:rPr>
              <a:t> </a:t>
            </a:r>
            <a:r>
              <a:rPr lang="ru-RU" sz="1200" dirty="0" err="1">
                <a:effectLst/>
                <a:latin typeface="Times New Roman" panose="02020603050405020304" pitchFamily="18" charset="0"/>
                <a:ea typeface="Calibri" panose="020F0502020204030204" pitchFamily="34" charset="0"/>
              </a:rPr>
              <a:t>шамасында</a:t>
            </a:r>
            <a:r>
              <a:rPr lang="kk-KZ" sz="1200" dirty="0">
                <a:latin typeface="Times New Roman" panose="02020603050405020304" pitchFamily="18" charset="0"/>
                <a:ea typeface="Calibri" panose="020F0502020204030204" pitchFamily="34" charset="0"/>
              </a:rPr>
              <a:t>.</a:t>
            </a:r>
          </a:p>
          <a:p>
            <a:pPr indent="182563" algn="just"/>
            <a:endParaRPr lang="kk-KZ" sz="1100" dirty="0">
              <a:effectLst/>
              <a:latin typeface="Times New Roman" panose="02020603050405020304" pitchFamily="18" charset="0"/>
              <a:ea typeface="Calibri" panose="020F0502020204030204" pitchFamily="34" charset="0"/>
            </a:endParaRPr>
          </a:p>
          <a:p>
            <a:pPr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30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қарашаға</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2025 ж. </a:t>
            </a:r>
          </a:p>
          <a:p>
            <a:pPr algn="ctr">
              <a:spcBef>
                <a:spcPts val="0"/>
              </a:spcBef>
              <a:defRPr/>
            </a:pPr>
            <a:r>
              <a:rPr lang="ru-RU" altLang="ru-RU" sz="1200" b="1" dirty="0">
                <a:latin typeface="Times New Roman" panose="02020603050405020304" pitchFamily="18" charset="0"/>
                <a:cs typeface="Times New Roman" pitchFamily="18" charset="0"/>
              </a:rPr>
              <a:t>29 қарашаның сағ. 20-дан 30 қа</a:t>
            </a:r>
            <a:r>
              <a:rPr lang="" altLang="ru-RU" sz="1200" b="1" dirty="0">
                <a:latin typeface="Times New Roman" panose="02020603050405020304" pitchFamily="18" charset="0"/>
                <a:cs typeface="Times New Roman" pitchFamily="18" charset="0"/>
              </a:rPr>
              <a:t>раша</a:t>
            </a:r>
            <a:r>
              <a:rPr lang="kk-KZ" altLang="ru-RU" sz="1200" b="1" dirty="0">
                <a:latin typeface="Times New Roman" panose="02020603050405020304" pitchFamily="18" charset="0"/>
                <a:cs typeface="Times New Roman" pitchFamily="18" charset="0"/>
              </a:rPr>
              <a:t>ның</a:t>
            </a:r>
            <a:r>
              <a:rPr lang="ru-RU" altLang="ru-RU" sz="1200" b="1" dirty="0">
                <a:latin typeface="Times New Roman" panose="02020603050405020304" pitchFamily="18" charset="0"/>
                <a:cs typeface="Times New Roman" pitchFamily="18" charset="0"/>
              </a:rPr>
              <a:t> сағ. 20-ға дейін</a:t>
            </a: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latin typeface="Times New Roman" panose="02020603050405020304" pitchFamily="18" charset="0"/>
                <a:ea typeface="Calibri" panose="020F0502020204030204" pitchFamily="34" charset="0"/>
              </a:rPr>
              <a:t> </a:t>
            </a:r>
            <a:r>
              <a:rPr lang="kk-KZ" sz="1200" dirty="0">
                <a:effectLst/>
                <a:latin typeface="Times New Roman" panose="02020603050405020304" pitchFamily="18" charset="0"/>
                <a:ea typeface="Calibri" panose="020F0502020204030204" pitchFamily="34" charset="0"/>
              </a:rPr>
              <a:t>қар жауады, көктайғақ күтіледі</a:t>
            </a:r>
            <a:r>
              <a:rPr lang="kk-KZ" sz="1200" dirty="0">
                <a:latin typeface="Times New Roman" panose="02020603050405020304" pitchFamily="18" charset="0"/>
                <a:ea typeface="Calibri" panose="020F0502020204030204" pitchFamily="34" charset="0"/>
              </a:rPr>
              <a:t>. Оң</a:t>
            </a:r>
            <a:r>
              <a:rPr lang="ru-RU" sz="1200" dirty="0" err="1">
                <a:latin typeface="Times New Roman" panose="02020603050405020304" pitchFamily="18" charset="0"/>
                <a:ea typeface="Calibri" panose="020F0502020204030204" pitchFamily="34" charset="0"/>
              </a:rPr>
              <a:t>түстік-батыстан</a:t>
            </a:r>
            <a:r>
              <a:rPr lang="ru-RU" sz="1200" dirty="0">
                <a:latin typeface="Times New Roman" panose="02020603050405020304" pitchFamily="18" charset="0"/>
                <a:ea typeface="Calibri" panose="020F0502020204030204" pitchFamily="34" charset="0"/>
              </a:rPr>
              <a:t> жел соғады, күші 5-10  м/с. </a:t>
            </a:r>
            <a:r>
              <a:rPr lang="kk-KZ" sz="1200" dirty="0">
                <a:effectLst/>
                <a:latin typeface="Times New Roman" panose="02020603050405020304" pitchFamily="18" charset="0"/>
                <a:ea typeface="Calibri" panose="020F0502020204030204" pitchFamily="34" charset="0"/>
              </a:rPr>
              <a:t>Ауа температурасы </a:t>
            </a:r>
            <a:r>
              <a:rPr lang="kk-KZ" sz="1200" dirty="0">
                <a:latin typeface="Times New Roman" panose="02020603050405020304" pitchFamily="18" charset="0"/>
                <a:ea typeface="Calibri" panose="020F0502020204030204" pitchFamily="34" charset="0"/>
              </a:rPr>
              <a:t>3-5 </a:t>
            </a:r>
            <a:r>
              <a:rPr lang="kk-KZ" sz="1200" dirty="0">
                <a:effectLst/>
                <a:latin typeface="Times New Roman" panose="02020603050405020304" pitchFamily="18" charset="0"/>
                <a:ea typeface="Calibri" panose="020F0502020204030204" pitchFamily="34" charset="0"/>
              </a:rPr>
              <a:t>градус </a:t>
            </a:r>
            <a:r>
              <a:rPr lang="kk-KZ" sz="1200" dirty="0">
                <a:latin typeface="Times New Roman" panose="02020603050405020304" pitchFamily="18" charset="0"/>
                <a:ea typeface="Calibri" panose="020F0502020204030204" pitchFamily="34" charset="0"/>
              </a:rPr>
              <a:t>аяз</a:t>
            </a:r>
            <a:r>
              <a:rPr lang="ru-RU" sz="1200" dirty="0">
                <a:latin typeface="Times New Roman" panose="02020603050405020304" pitchFamily="18" charset="0"/>
                <a:ea typeface="Calibri" panose="020F0502020204030204" pitchFamily="34" charset="0"/>
              </a:rPr>
              <a:t>.</a:t>
            </a:r>
          </a:p>
          <a:p>
            <a:pPr indent="182563" algn="just"/>
            <a:endParaRPr lang="ru-RU" sz="1200" dirty="0">
              <a:latin typeface="Times New Roman" panose="02020603050405020304" pitchFamily="18" charset="0"/>
              <a:ea typeface="Calibri" panose="020F0502020204030204" pitchFamily="34" charset="0"/>
            </a:endParaRP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ru-RU" sz="1200" i="1" dirty="0">
                <a:latin typeface="Times New Roman" pitchFamily="18" charset="0"/>
                <a:cs typeface="Times New Roman" pitchFamily="18" charset="0"/>
              </a:rPr>
              <a:t>Метеорологиялық жағдайлар қала атмосферасында ластаушы заттардың </a:t>
            </a:r>
            <a:r>
              <a:rPr lang="ru-RU" sz="1200" b="1" i="1" dirty="0">
                <a:latin typeface="Times New Roman" pitchFamily="18" charset="0"/>
                <a:cs typeface="Times New Roman" pitchFamily="18" charset="0"/>
              </a:rPr>
              <a:t>сейілуіне</a:t>
            </a:r>
            <a:r>
              <a:rPr lang="ru-RU" sz="1200" i="1" dirty="0">
                <a:latin typeface="Times New Roman" pitchFamily="18" charset="0"/>
                <a:cs typeface="Times New Roman" pitchFamily="18" charset="0"/>
              </a:rPr>
              <a:t> ықпал етеді.</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дәрежелі ҚМЖ ескертуі жоқ</a:t>
            </a: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28 қарашада Көкшетау қаласының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752736916"/>
              </p:ext>
            </p:extLst>
          </p:nvPr>
        </p:nvGraphicFramePr>
        <p:xfrm>
          <a:off x="5001868" y="4436540"/>
          <a:ext cx="4572000" cy="1911702"/>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87368">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88032">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345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1443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Онайбаева С./Каралаш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20095</TotalTime>
  <Words>587</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3873</cp:revision>
  <cp:lastPrinted>2021-07-01T07:38:07Z</cp:lastPrinted>
  <dcterms:created xsi:type="dcterms:W3CDTF">2018-03-27T06:03:00Z</dcterms:created>
  <dcterms:modified xsi:type="dcterms:W3CDTF">2025-11-28T06:13:47Z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