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25" d="100"/>
          <a:sy n="125" d="100"/>
        </p:scale>
        <p:origin x="-1566" y="-72"/>
      </p:cViewPr>
      <p:guideLst>
        <p:guide orient="horz" pos="2159"/>
        <p:guide pos="3102"/>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or_x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5025008" y="23336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443336"/>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642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331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solidFill>
                          <a:latin typeface="Times New Roman" panose="02020603050405020304" pitchFamily="18" charset="0"/>
                          <a:cs typeface="Times New Roman" panose="02020603050405020304" pitchFamily="18" charset="0"/>
                        </a:rPr>
                        <a:t>2025 жыл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27 </a:t>
                      </a:r>
                      <a:r>
                        <a:rPr lang="kk-KZ" altLang="ru-RU" sz="1200" b="1" i="1" dirty="0">
                          <a:solidFill>
                            <a:schemeClr val="tx2">
                              <a:lumMod val="75000"/>
                            </a:schemeClr>
                          </a:solidFill>
                          <a:latin typeface="Times New Roman" pitchFamily="18" charset="0"/>
                          <a:cs typeface="Times New Roman" pitchFamily="18" charset="0"/>
                        </a:rPr>
                        <a:t>қараша</a:t>
                      </a:r>
                      <a:endParaRPr lang="zh-CN" altLang="x-none" sz="1200" b="1" i="1" dirty="0">
                        <a:solidFill>
                          <a:schemeClr val="tx2"/>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itchFamily="18" charset="0"/>
                <a:cs typeface="Times New Roman" pitchFamily="18" charset="0"/>
              </a:rPr>
              <a:t>27 қарашаға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529744337"/>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xmlns="" val="3583770891"/>
                    </a:ext>
                  </a:extLst>
                </a:gridCol>
                <a:gridCol w="1656080">
                  <a:extLst>
                    <a:ext uri="{9D8B030D-6E8A-4147-A177-3AD203B41FA5}">
                      <a16:colId xmlns:a16="http://schemas.microsoft.com/office/drawing/2014/main" xmlns="" val="1276116030"/>
                    </a:ext>
                  </a:extLst>
                </a:gridCol>
                <a:gridCol w="1415623">
                  <a:extLst>
                    <a:ext uri="{9D8B030D-6E8A-4147-A177-3AD203B41FA5}">
                      <a16:colId xmlns:a16="http://schemas.microsoft.com/office/drawing/2014/main" xmlns=""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520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5025008" y="260648"/>
            <a:ext cx="4752528" cy="1446550"/>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kk-KZ" altLang="ru-RU" sz="1100" b="1" dirty="0">
                <a:latin typeface="Times New Roman" pitchFamily="18" charset="0"/>
                <a:cs typeface="Times New Roman" pitchFamily="18" charset="0"/>
              </a:rPr>
              <a:t>28</a:t>
            </a:r>
            <a:r>
              <a:rPr lang="kk-KZ" sz="1100" b="1" dirty="0">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қарашаға</a:t>
            </a:r>
            <a:r>
              <a:rPr lang="kk-KZ" sz="1100" b="1" dirty="0">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27 қарашаға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28 қарашаға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endParaRPr lang="kk-KZ" sz="1100" dirty="0">
              <a:latin typeface="Times New Roman" pitchFamily="18" charset="0"/>
              <a:cs typeface="Times New Roman" pitchFamily="18" charset="0"/>
            </a:endParaRPr>
          </a:p>
          <a:p>
            <a:pPr indent="182563" algn="just"/>
            <a:r>
              <a:rPr lang="kk-KZ" sz="1100" dirty="0">
                <a:latin typeface="Times New Roman" pitchFamily="18" charset="0"/>
                <a:cs typeface="Times New Roman" pitchFamily="18" charset="0"/>
              </a:rPr>
              <a:t>Көшпелі бұлтты, жауын-шашынсыз. Солтүстік-батыстан, батыстан жел соғады, күші 9-14 м/с. Ауа температурасы түнде 4-6, күндіз 1-3 градус аяз.</a:t>
            </a:r>
          </a:p>
          <a:p>
            <a:pPr indent="182563" algn="ctr"/>
            <a:r>
              <a:rPr lang="kk-KZ" altLang="ru-RU" sz="1100" b="1" dirty="0">
                <a:solidFill>
                  <a:srgbClr val="000000"/>
                </a:solidFill>
                <a:latin typeface="Times New Roman" pitchFamily="18" charset="0"/>
                <a:cs typeface="Times New Roman" pitchFamily="18" charset="0"/>
              </a:rPr>
              <a:t>29 қарашаға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 </a:t>
            </a:r>
            <a:r>
              <a:rPr lang="ru-RU" altLang="ru-RU" sz="1100" b="1" dirty="0">
                <a:latin typeface="Times New Roman" pitchFamily="18" charset="0"/>
                <a:cs typeface="Times New Roman" pitchFamily="18" charset="0"/>
              </a:rPr>
              <a:t>28</a:t>
            </a:r>
            <a:r>
              <a:rPr lang="kk-KZ" sz="1100" b="1" dirty="0">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қарашаға 20</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a:solidFill>
                  <a:srgbClr val="000000"/>
                </a:solidFill>
                <a:latin typeface="Times New Roman" pitchFamily="18" charset="0"/>
                <a:cs typeface="Times New Roman" pitchFamily="18" charset="0"/>
              </a:rPr>
              <a:t>29 </a:t>
            </a:r>
            <a:r>
              <a:rPr lang="kk-KZ" altLang="ru-RU" sz="1100" b="1" dirty="0">
                <a:solidFill>
                  <a:srgbClr val="000000"/>
                </a:solidFill>
                <a:latin typeface="Times New Roman" pitchFamily="18" charset="0"/>
                <a:cs typeface="Times New Roman" pitchFamily="18" charset="0"/>
              </a:rPr>
              <a:t>қарашаға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2563" algn="just"/>
            <a:r>
              <a:rPr lang="kk-KZ" sz="1100" dirty="0">
                <a:latin typeface="Times New Roman" pitchFamily="18" charset="0"/>
                <a:cs typeface="Times New Roman" pitchFamily="18" charset="0"/>
              </a:rPr>
              <a:t>Бұлтты, </a:t>
            </a:r>
            <a:r>
              <a:rPr lang="kk-KZ" sz="1100" dirty="0" smtClean="0">
                <a:latin typeface="Times New Roman" pitchFamily="18" charset="0"/>
                <a:cs typeface="Times New Roman" pitchFamily="18" charset="0"/>
              </a:rPr>
              <a:t>қар, жаяу бұрқасын</a:t>
            </a:r>
            <a:r>
              <a:rPr lang="ru-RU"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Оңтүстік-батыстан </a:t>
            </a:r>
            <a:r>
              <a:rPr lang="kk-KZ" sz="1100" dirty="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9-14, екпіні 15-20 </a:t>
            </a:r>
            <a:r>
              <a:rPr lang="kk-KZ" sz="1100" dirty="0">
                <a:latin typeface="Times New Roman" pitchFamily="18" charset="0"/>
                <a:cs typeface="Times New Roman" pitchFamily="18" charset="0"/>
              </a:rPr>
              <a:t>м/с. Ауа </a:t>
            </a:r>
            <a:r>
              <a:rPr lang="kk-KZ" sz="1100">
                <a:latin typeface="Times New Roman" pitchFamily="18" charset="0"/>
                <a:cs typeface="Times New Roman" pitchFamily="18" charset="0"/>
              </a:rPr>
              <a:t>температурасы </a:t>
            </a:r>
            <a:r>
              <a:rPr lang="kk-KZ" sz="1100" smtClean="0">
                <a:latin typeface="Times New Roman" pitchFamily="18" charset="0"/>
                <a:cs typeface="Times New Roman" pitchFamily="18" charset="0"/>
              </a:rPr>
              <a:t>3-5 </a:t>
            </a:r>
            <a:r>
              <a:rPr lang="kk-KZ" sz="1100" dirty="0">
                <a:latin typeface="Times New Roman" pitchFamily="18" charset="0"/>
                <a:cs typeface="Times New Roman" pitchFamily="18" charset="0"/>
              </a:rPr>
              <a:t>градус аяз.</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204864"/>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2025 </a:t>
            </a:r>
            <a:r>
              <a:rPr lang="ru-RU" sz="1100" dirty="0" err="1">
                <a:solidFill>
                  <a:schemeClr val="tx1"/>
                </a:solidFill>
                <a:latin typeface="Times New Roman" pitchFamily="18" charset="0"/>
                <a:cs typeface="Times New Roman" pitchFamily="18" charset="0"/>
              </a:rPr>
              <a:t>жылдың</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28 </a:t>
            </a:r>
            <a:r>
              <a:rPr lang="kk-KZ" altLang="ru-RU" sz="1100" dirty="0">
                <a:solidFill>
                  <a:srgbClr val="000000"/>
                </a:solidFill>
                <a:latin typeface="Times New Roman" pitchFamily="18" charset="0"/>
                <a:cs typeface="Times New Roman" pitchFamily="18" charset="0"/>
              </a:rPr>
              <a:t>қарашаға</a:t>
            </a:r>
            <a:r>
              <a:rPr lang="kk-KZ" sz="1100" dirty="0">
                <a:solidFill>
                  <a:srgbClr val="000000"/>
                </a:solidFill>
                <a:latin typeface="Times New Roman" pitchFamily="18" charset="0"/>
                <a:cs typeface="Times New Roman" pitchFamily="18" charset="0"/>
              </a:rPr>
              <a:t>,</a:t>
            </a:r>
            <a:r>
              <a:rPr lang="kk-KZ" sz="1100" dirty="0">
                <a:solidFill>
                  <a:schemeClr val="tx1"/>
                </a:solidFill>
                <a:latin typeface="Times New Roman" pitchFamily="18" charset="0"/>
                <a:cs typeface="Times New Roman" pitchFamily="18" charset="0"/>
              </a:rPr>
              <a:t> 29</a:t>
            </a:r>
            <a:r>
              <a:rPr lang="kk-KZ" sz="1100" dirty="0">
                <a:solidFill>
                  <a:srgbClr val="000000"/>
                </a:solidFill>
                <a:latin typeface="Times New Roman" pitchFamily="18" charset="0"/>
                <a:cs typeface="Times New Roman" pitchFamily="18" charset="0"/>
              </a:rPr>
              <a:t> қарашаға </a:t>
            </a:r>
            <a:r>
              <a:rPr lang="kk-KZ" sz="1100" dirty="0">
                <a:solidFill>
                  <a:schemeClr val="tx1"/>
                </a:solidFill>
                <a:latin typeface="Times New Roman" pitchFamily="18" charset="0"/>
                <a:cs typeface="Times New Roman" pitchFamily="18" charset="0"/>
              </a:rPr>
              <a:t>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50-03-43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ru-RU" sz="800" b="0" i="0" u="sng" kern="1200" baseline="0">
                            <a:solidFill>
                              <a:schemeClr val="tx1"/>
                            </a:solidFill>
                            <a:latin typeface="Times New Roman" pitchFamily="18" charset="0"/>
                            <a:ea typeface="+mn-ea"/>
                            <a:cs typeface="Times New Roman" pitchFamily="18" charset="0"/>
                            <a:hlinkClick r:id="rId2"/>
                          </a:rPr>
                          <a:t>labor_xim@mail.ru</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 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50-03-25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omp_sko@meteo.kz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4432" y="4378307"/>
              <a:ext cx="2304256"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Петропавл</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қ., </a:t>
              </a:r>
              <a:r>
                <a:rPr lang="ru-RU" altLang="ru-RU" sz="1000" i="1">
                  <a:latin typeface="Times New Roman" panose="02020603050405020304" pitchFamily="18" charset="0"/>
                  <a:cs typeface="Times New Roman" panose="02020603050405020304" pitchFamily="18" charset="0"/>
                </a:rPr>
                <a:t>Парковая к-сі</a:t>
              </a:r>
              <a:r>
                <a:rPr lang="ru-RU" altLang="ru-RU" sz="1000" i="1" dirty="0">
                  <a:latin typeface="Times New Roman" panose="02020603050405020304" pitchFamily="18" charset="0"/>
                  <a:cs typeface="Times New Roman" panose="02020603050405020304" pitchFamily="18" charset="0"/>
                </a:rPr>
                <a:t>, 57 А</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/Г. </a:t>
            </a:r>
            <a:r>
              <a:rPr lang="ru-RU" altLang="ru-RU" sz="1200" b="1" i="1">
                <a:solidFill>
                  <a:srgbClr val="000000"/>
                </a:solidFill>
                <a:latin typeface="Times New Roman" panose="02020603050405020304" pitchFamily="18" charset="0"/>
                <a:cs typeface="Times New Roman" panose="02020603050405020304" pitchFamily="18" charset="0"/>
              </a:rPr>
              <a:t>Газизова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a16="http://schemas.microsoft.com/office/drawing/2014/main" xmlns="" val="20000"/>
                    </a:ext>
                  </a:extLst>
                </a:gridCol>
                <a:gridCol w="3817595">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17545</TotalTime>
  <Words>552</Words>
  <Application>Microsoft Office PowerPoint</Application>
  <PresentationFormat>Лист A4 (210x297 мм)</PresentationFormat>
  <Paragraphs>95</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7199</cp:revision>
  <cp:lastPrinted>2021-07-01T03:56:27Z</cp:lastPrinted>
  <dcterms:created xsi:type="dcterms:W3CDTF">2018-03-27T06:03:00Z</dcterms:created>
  <dcterms:modified xsi:type="dcterms:W3CDTF">2025-11-27T07:02:27Z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