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5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1953201"/>
              </p:ext>
            </p:extLst>
          </p:nvPr>
        </p:nvGraphicFramePr>
        <p:xfrm>
          <a:off x="337097" y="2780928"/>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9973" y="184413"/>
            <a:ext cx="4894975" cy="3970318"/>
          </a:xfrm>
          <a:prstGeom prst="rect">
            <a:avLst/>
          </a:prstGeom>
        </p:spPr>
        <p:txBody>
          <a:bodyPr wrap="square">
            <a:spAutoFit/>
          </a:bodyPr>
          <a:lstStyle/>
          <a:p>
            <a:pPr indent="182563" algn="ctr"/>
            <a:r>
              <a:rPr lang="kk-KZ" altLang="ru-RU" sz="1100" b="1" dirty="0">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indent="182563" algn="ctr"/>
            <a:r>
              <a:rPr lang="" sz="11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 sz="11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a:t>
            </a:r>
            <a:r>
              <a:rPr lang="kk-KZ" sz="11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 </a:t>
            </a:r>
            <a:r>
              <a:rPr lang="kk-KZ" sz="11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100" b="1" dirty="0">
                <a:latin typeface="Times New Roman" panose="02020603050405020304" pitchFamily="18" charset="0"/>
                <a:cs typeface="Times New Roman" pitchFamily="18" charset="0"/>
              </a:rPr>
              <a:t>20 </a:t>
            </a:r>
            <a:r>
              <a:rPr lang="ru-RU" altLang="ru-RU" sz="1100" b="1" dirty="0" err="1">
                <a:latin typeface="Times New Roman" panose="02020603050405020304" pitchFamily="18" charset="0"/>
                <a:cs typeface="Times New Roman" pitchFamily="18" charset="0"/>
              </a:rPr>
              <a:t>қараша</a:t>
            </a:r>
            <a:r>
              <a:rPr lang="ru-RU" altLang="ru-RU" sz="1100" b="1" dirty="0">
                <a:latin typeface="Times New Roman" panose="02020603050405020304" pitchFamily="18" charset="0"/>
                <a:cs typeface="Times New Roman" pitchFamily="18" charset="0"/>
              </a:rPr>
              <a:t> </a:t>
            </a:r>
            <a:r>
              <a:rPr lang="ru-RU" altLang="ru-RU" sz="1100" b="1" dirty="0" err="1">
                <a:latin typeface="Times New Roman" panose="02020603050405020304" pitchFamily="18" charset="0"/>
                <a:cs typeface="Times New Roman" pitchFamily="18" charset="0"/>
              </a:rPr>
              <a:t>сағ</a:t>
            </a:r>
            <a:r>
              <a:rPr lang="ru-RU" altLang="ru-RU" sz="1100" b="1" dirty="0">
                <a:latin typeface="Times New Roman" panose="02020603050405020304" pitchFamily="18" charset="0"/>
                <a:cs typeface="Times New Roman" pitchFamily="18" charset="0"/>
              </a:rPr>
              <a:t>. 20-дан 21</a:t>
            </a:r>
            <a:r>
              <a:rPr lang="" altLang="ru-RU" sz="1100" b="1" dirty="0">
                <a:latin typeface="Times New Roman" panose="02020603050405020304" pitchFamily="18" charset="0"/>
                <a:cs typeface="Times New Roman" pitchFamily="18" charset="0"/>
              </a:rPr>
              <a:t> </a:t>
            </a:r>
            <a:r>
              <a:rPr lang="ru-RU" altLang="ru-RU" sz="1100" b="1" dirty="0" err="1">
                <a:latin typeface="Times New Roman" panose="02020603050405020304" pitchFamily="18" charset="0"/>
                <a:cs typeface="Times New Roman" pitchFamily="18" charset="0"/>
              </a:rPr>
              <a:t>қа</a:t>
            </a:r>
            <a:r>
              <a:rPr lang="" altLang="ru-RU" sz="1100" b="1" dirty="0">
                <a:latin typeface="Times New Roman" panose="02020603050405020304" pitchFamily="18" charset="0"/>
                <a:cs typeface="Times New Roman" pitchFamily="18" charset="0"/>
              </a:rPr>
              <a:t>раша</a:t>
            </a:r>
            <a:r>
              <a:rPr lang="ru-RU" altLang="ru-RU" sz="1100" b="1" dirty="0">
                <a:latin typeface="Times New Roman" panose="02020603050405020304" pitchFamily="18" charset="0"/>
                <a:cs typeface="Times New Roman" pitchFamily="18" charset="0"/>
              </a:rPr>
              <a:t> </a:t>
            </a:r>
            <a:r>
              <a:rPr lang="ru-RU" altLang="ru-RU" sz="1100" b="1" dirty="0" err="1">
                <a:latin typeface="Times New Roman" panose="02020603050405020304" pitchFamily="18" charset="0"/>
                <a:cs typeface="Times New Roman" pitchFamily="18" charset="0"/>
              </a:rPr>
              <a:t>сағ</a:t>
            </a:r>
            <a:r>
              <a:rPr lang="ru-RU" altLang="ru-RU" sz="1100" b="1" dirty="0">
                <a:latin typeface="Times New Roman" panose="02020603050405020304" pitchFamily="18" charset="0"/>
                <a:cs typeface="Times New Roman" pitchFamily="18" charset="0"/>
              </a:rPr>
              <a:t>. 20-ға </a:t>
            </a:r>
            <a:r>
              <a:rPr lang="ru-RU" altLang="ru-RU" sz="1100" b="1" dirty="0" err="1" smtClean="0">
                <a:latin typeface="Times New Roman" panose="02020603050405020304" pitchFamily="18" charset="0"/>
                <a:cs typeface="Times New Roman" pitchFamily="18" charset="0"/>
              </a:rPr>
              <a:t>дейін</a:t>
            </a:r>
            <a:endParaRPr lang="ru-RU" altLang="ru-RU" sz="1100" b="1" dirty="0" smtClean="0">
              <a:latin typeface="Times New Roman" panose="02020603050405020304" pitchFamily="18" charset="0"/>
              <a:cs typeface="Times New Roman" pitchFamily="18" charset="0"/>
            </a:endParaRPr>
          </a:p>
          <a:p>
            <a:pPr algn="ctr">
              <a:spcBef>
                <a:spcPts val="0"/>
              </a:spcBef>
              <a:defRPr/>
            </a:pPr>
            <a:endParaRPr lang="ru-RU" altLang="ru-RU" sz="1100" b="1" dirty="0">
              <a:latin typeface="Times New Roman" panose="02020603050405020304" pitchFamily="18" charset="0"/>
              <a:cs typeface="Times New Roman" pitchFamily="18" charset="0"/>
            </a:endParaRPr>
          </a:p>
          <a:p>
            <a:pPr indent="182563" algn="just"/>
            <a:r>
              <a:rPr lang="kk-KZ" sz="1100" dirty="0" smtClean="0">
                <a:effectLst/>
                <a:latin typeface="Times New Roman" panose="02020603050405020304" pitchFamily="18" charset="0"/>
                <a:ea typeface="Calibri" panose="020F0502020204030204" pitchFamily="34" charset="0"/>
              </a:rPr>
              <a:t>Көшпелі </a:t>
            </a:r>
            <a:r>
              <a:rPr lang="kk-KZ" sz="1100" dirty="0">
                <a:effectLst/>
                <a:latin typeface="Times New Roman" panose="02020603050405020304" pitchFamily="18" charset="0"/>
                <a:ea typeface="Calibri" panose="020F0502020204030204" pitchFamily="34" charset="0"/>
              </a:rPr>
              <a:t>бұлтты, </a:t>
            </a:r>
            <a:r>
              <a:rPr lang="kk-KZ" sz="1100" dirty="0" smtClean="0">
                <a:latin typeface="Times New Roman" panose="02020603050405020304" pitchFamily="18" charset="0"/>
                <a:ea typeface="Calibri" panose="020F0502020204030204" pitchFamily="34" charset="0"/>
              </a:rPr>
              <a:t>жауын-шашын (көбіне жаңбыр)</a:t>
            </a:r>
            <a:r>
              <a:rPr lang="kk-KZ" sz="1100" dirty="0" smtClean="0">
                <a:effectLst/>
                <a:latin typeface="Times New Roman" panose="02020603050405020304" pitchFamily="18" charset="0"/>
                <a:ea typeface="Calibri" panose="020F0502020204030204" pitchFamily="34" charset="0"/>
              </a:rPr>
              <a:t>. Кей уақыттарда тұман.Оңтүстік-батыстан </a:t>
            </a:r>
            <a:r>
              <a:rPr lang="kk-KZ" sz="1100" dirty="0">
                <a:effectLst/>
                <a:latin typeface="Times New Roman" panose="02020603050405020304" pitchFamily="18" charset="0"/>
                <a:ea typeface="Calibri" panose="020F0502020204030204" pitchFamily="34" charset="0"/>
              </a:rPr>
              <a:t>жел соғады, күші </a:t>
            </a:r>
            <a:r>
              <a:rPr lang="kk-KZ" sz="1100" dirty="0" smtClean="0">
                <a:latin typeface="Times New Roman" panose="02020603050405020304" pitchFamily="18" charset="0"/>
                <a:ea typeface="Calibri" panose="020F0502020204030204" pitchFamily="34" charset="0"/>
              </a:rPr>
              <a:t>9-14 екпіні 15-20</a:t>
            </a:r>
            <a:r>
              <a:rPr lang="kk-KZ" sz="1100" dirty="0" smtClean="0">
                <a:effectLst/>
                <a:latin typeface="Times New Roman" panose="02020603050405020304" pitchFamily="18" charset="0"/>
                <a:ea typeface="Calibri" panose="020F0502020204030204" pitchFamily="34" charset="0"/>
              </a:rPr>
              <a:t> </a:t>
            </a:r>
            <a:r>
              <a:rPr lang="kk-KZ" sz="1100" dirty="0">
                <a:effectLst/>
                <a:latin typeface="Times New Roman" panose="02020603050405020304" pitchFamily="18" charset="0"/>
                <a:ea typeface="Calibri" panose="020F0502020204030204" pitchFamily="34" charset="0"/>
              </a:rPr>
              <a:t>м/с. </a:t>
            </a:r>
            <a:r>
              <a:rPr lang="ru-RU" sz="1100" dirty="0" err="1">
                <a:effectLst/>
                <a:latin typeface="Times New Roman" panose="02020603050405020304" pitchFamily="18" charset="0"/>
                <a:ea typeface="Calibri" panose="020F0502020204030204" pitchFamily="34" charset="0"/>
              </a:rPr>
              <a:t>Ауа</a:t>
            </a:r>
            <a:r>
              <a:rPr lang="ru-RU" sz="1100" dirty="0">
                <a:effectLst/>
                <a:latin typeface="Times New Roman" panose="02020603050405020304" pitchFamily="18" charset="0"/>
                <a:ea typeface="Calibri" panose="020F0502020204030204" pitchFamily="34" charset="0"/>
              </a:rPr>
              <a:t> </a:t>
            </a:r>
            <a:r>
              <a:rPr lang="ru-RU" sz="1100" dirty="0" err="1">
                <a:effectLst/>
                <a:latin typeface="Times New Roman" panose="02020603050405020304" pitchFamily="18" charset="0"/>
                <a:ea typeface="Calibri" panose="020F0502020204030204" pitchFamily="34" charset="0"/>
              </a:rPr>
              <a:t>температурасы</a:t>
            </a:r>
            <a:r>
              <a:rPr lang="ru-RU" sz="1100" dirty="0">
                <a:effectLst/>
                <a:latin typeface="Times New Roman" panose="02020603050405020304" pitchFamily="18" charset="0"/>
                <a:ea typeface="Calibri" panose="020F0502020204030204" pitchFamily="34" charset="0"/>
              </a:rPr>
              <a:t> </a:t>
            </a:r>
            <a:r>
              <a:rPr lang="ru-RU" sz="1100" dirty="0" err="1">
                <a:effectLst/>
                <a:latin typeface="Times New Roman" panose="02020603050405020304" pitchFamily="18" charset="0"/>
                <a:ea typeface="Calibri" panose="020F0502020204030204" pitchFamily="34" charset="0"/>
              </a:rPr>
              <a:t>түнде</a:t>
            </a:r>
            <a:r>
              <a:rPr lang="ru-RU" sz="1100" dirty="0">
                <a:effectLst/>
                <a:latin typeface="Times New Roman" panose="02020603050405020304" pitchFamily="18" charset="0"/>
                <a:ea typeface="Calibri" panose="020F0502020204030204" pitchFamily="34" charset="0"/>
              </a:rPr>
              <a:t> 0-2 </a:t>
            </a:r>
            <a:r>
              <a:rPr lang="ru-RU" sz="1100" dirty="0" err="1">
                <a:effectLst/>
                <a:latin typeface="Times New Roman" panose="02020603050405020304" pitchFamily="18" charset="0"/>
                <a:ea typeface="Calibri" panose="020F0502020204030204" pitchFamily="34" charset="0"/>
              </a:rPr>
              <a:t>аяз</a:t>
            </a:r>
            <a:r>
              <a:rPr lang="ru-RU" sz="1100" dirty="0">
                <a:effectLst/>
                <a:latin typeface="Times New Roman" panose="02020603050405020304" pitchFamily="18" charset="0"/>
                <a:ea typeface="Calibri" panose="020F0502020204030204" pitchFamily="34" charset="0"/>
              </a:rPr>
              <a:t>, </a:t>
            </a:r>
            <a:r>
              <a:rPr lang="ru-RU" sz="1100" dirty="0" err="1">
                <a:effectLst/>
                <a:latin typeface="Times New Roman" panose="02020603050405020304" pitchFamily="18" charset="0"/>
                <a:ea typeface="Calibri" panose="020F0502020204030204" pitchFamily="34" charset="0"/>
              </a:rPr>
              <a:t>күндіз</a:t>
            </a:r>
            <a:r>
              <a:rPr lang="ru-RU" sz="1100" dirty="0">
                <a:effectLst/>
                <a:latin typeface="Times New Roman" panose="02020603050405020304" pitchFamily="18" charset="0"/>
                <a:ea typeface="Calibri" panose="020F0502020204030204" pitchFamily="34" charset="0"/>
              </a:rPr>
              <a:t> </a:t>
            </a:r>
            <a:r>
              <a:rPr lang="ru-RU" sz="1100" dirty="0" smtClean="0">
                <a:latin typeface="Times New Roman" panose="02020603050405020304" pitchFamily="18" charset="0"/>
                <a:ea typeface="Calibri" panose="020F0502020204030204" pitchFamily="34" charset="0"/>
              </a:rPr>
              <a:t>2-4</a:t>
            </a:r>
            <a:r>
              <a:rPr lang="ru-RU" sz="1100" dirty="0" smtClean="0">
                <a:effectLst/>
                <a:latin typeface="Times New Roman" panose="02020603050405020304" pitchFamily="18" charset="0"/>
                <a:ea typeface="Calibri" panose="020F0502020204030204" pitchFamily="34" charset="0"/>
              </a:rPr>
              <a:t> </a:t>
            </a:r>
            <a:r>
              <a:rPr lang="kk-KZ" sz="1100" dirty="0">
                <a:effectLst/>
                <a:latin typeface="Times New Roman" panose="02020603050405020304" pitchFamily="18" charset="0"/>
                <a:ea typeface="Calibri" panose="020F0502020204030204" pitchFamily="34" charset="0"/>
              </a:rPr>
              <a:t>градус </a:t>
            </a:r>
            <a:r>
              <a:rPr lang="ru-RU" sz="1100" dirty="0" err="1">
                <a:effectLst/>
                <a:latin typeface="Times New Roman" panose="02020603050405020304" pitchFamily="18" charset="0"/>
                <a:ea typeface="Calibri" panose="020F0502020204030204" pitchFamily="34" charset="0"/>
              </a:rPr>
              <a:t>жылы</a:t>
            </a:r>
            <a:r>
              <a:rPr lang="kk-KZ" sz="1100" dirty="0">
                <a:latin typeface="Times New Roman" panose="02020603050405020304" pitchFamily="18" charset="0"/>
                <a:ea typeface="Calibri" panose="020F0502020204030204" pitchFamily="34" charset="0"/>
              </a:rPr>
              <a:t>.</a:t>
            </a:r>
          </a:p>
          <a:p>
            <a:pPr indent="182563" algn="just"/>
            <a:endParaRPr lang="kk-KZ" sz="1100" dirty="0">
              <a:effectLst/>
              <a:latin typeface="Times New Roman" panose="02020603050405020304" pitchFamily="18" charset="0"/>
              <a:ea typeface="Calibri" panose="020F0502020204030204" pitchFamily="34" charset="0"/>
            </a:endParaRPr>
          </a:p>
          <a:p>
            <a:pPr indent="182563" algn="ctr"/>
            <a:r>
              <a:rPr lang="ru-RU" sz="11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 sz="11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kk-KZ" sz="11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100" b="1" dirty="0" smtClean="0">
                <a:latin typeface="Times New Roman" panose="02020603050405020304" pitchFamily="18" charset="0"/>
                <a:cs typeface="Times New Roman" pitchFamily="18" charset="0"/>
              </a:rPr>
              <a:t>2</a:t>
            </a:r>
            <a:r>
              <a:rPr lang="" altLang="ru-RU" sz="1100" b="1" dirty="0" smtClean="0">
                <a:latin typeface="Times New Roman" panose="02020603050405020304" pitchFamily="18" charset="0"/>
                <a:cs typeface="Times New Roman" pitchFamily="18" charset="0"/>
              </a:rPr>
              <a:t>1</a:t>
            </a:r>
            <a:r>
              <a:rPr lang="ru-RU" altLang="ru-RU" sz="1100" b="1" dirty="0" smtClean="0">
                <a:latin typeface="Times New Roman" panose="02020603050405020304" pitchFamily="18" charset="0"/>
                <a:cs typeface="Times New Roman" pitchFamily="18" charset="0"/>
              </a:rPr>
              <a:t> </a:t>
            </a:r>
            <a:r>
              <a:rPr lang="ru-RU" altLang="ru-RU" sz="1100" b="1" dirty="0" err="1">
                <a:latin typeface="Times New Roman" panose="02020603050405020304" pitchFamily="18" charset="0"/>
                <a:cs typeface="Times New Roman" pitchFamily="18" charset="0"/>
              </a:rPr>
              <a:t>қараша</a:t>
            </a:r>
            <a:r>
              <a:rPr lang="ru-RU" altLang="ru-RU" sz="1100" b="1" dirty="0">
                <a:latin typeface="Times New Roman" panose="02020603050405020304" pitchFamily="18" charset="0"/>
                <a:cs typeface="Times New Roman" pitchFamily="18" charset="0"/>
              </a:rPr>
              <a:t> </a:t>
            </a:r>
            <a:r>
              <a:rPr lang="ru-RU" altLang="ru-RU" sz="1100" b="1" dirty="0" err="1">
                <a:latin typeface="Times New Roman" panose="02020603050405020304" pitchFamily="18" charset="0"/>
                <a:cs typeface="Times New Roman" pitchFamily="18" charset="0"/>
              </a:rPr>
              <a:t>сағ</a:t>
            </a:r>
            <a:r>
              <a:rPr lang="ru-RU" altLang="ru-RU" sz="1100" b="1" dirty="0">
                <a:latin typeface="Times New Roman" panose="02020603050405020304" pitchFamily="18" charset="0"/>
                <a:cs typeface="Times New Roman" pitchFamily="18" charset="0"/>
              </a:rPr>
              <a:t>. 20-дан </a:t>
            </a:r>
            <a:r>
              <a:rPr lang="ru-RU" altLang="ru-RU" sz="1100" b="1" dirty="0" smtClean="0">
                <a:latin typeface="Times New Roman" panose="02020603050405020304" pitchFamily="18" charset="0"/>
                <a:cs typeface="Times New Roman" pitchFamily="18" charset="0"/>
              </a:rPr>
              <a:t>2</a:t>
            </a:r>
            <a:r>
              <a:rPr lang="" altLang="ru-RU" sz="1100" b="1" dirty="0" smtClean="0">
                <a:latin typeface="Times New Roman" panose="02020603050405020304" pitchFamily="18" charset="0"/>
                <a:cs typeface="Times New Roman" pitchFamily="18" charset="0"/>
              </a:rPr>
              <a:t>2</a:t>
            </a:r>
            <a:r>
              <a:rPr lang="" altLang="ru-RU" sz="1100" b="1" dirty="0" smtClean="0">
                <a:latin typeface="Times New Roman" panose="02020603050405020304" pitchFamily="18" charset="0"/>
                <a:cs typeface="Times New Roman" pitchFamily="18" charset="0"/>
              </a:rPr>
              <a:t> </a:t>
            </a:r>
            <a:r>
              <a:rPr lang="ru-RU" altLang="ru-RU" sz="1100" b="1" dirty="0" err="1">
                <a:latin typeface="Times New Roman" panose="02020603050405020304" pitchFamily="18" charset="0"/>
                <a:cs typeface="Times New Roman" pitchFamily="18" charset="0"/>
              </a:rPr>
              <a:t>қа</a:t>
            </a:r>
            <a:r>
              <a:rPr lang="" altLang="ru-RU" sz="1100" b="1" dirty="0">
                <a:latin typeface="Times New Roman" panose="02020603050405020304" pitchFamily="18" charset="0"/>
                <a:cs typeface="Times New Roman" pitchFamily="18" charset="0"/>
              </a:rPr>
              <a:t>раша</a:t>
            </a:r>
            <a:r>
              <a:rPr lang="ru-RU" altLang="ru-RU" sz="1100" b="1" dirty="0">
                <a:latin typeface="Times New Roman" panose="02020603050405020304" pitchFamily="18" charset="0"/>
                <a:cs typeface="Times New Roman" pitchFamily="18" charset="0"/>
              </a:rPr>
              <a:t> </a:t>
            </a:r>
            <a:r>
              <a:rPr lang="ru-RU" altLang="ru-RU" sz="1100" b="1" dirty="0" err="1">
                <a:latin typeface="Times New Roman" panose="02020603050405020304" pitchFamily="18" charset="0"/>
                <a:cs typeface="Times New Roman" pitchFamily="18" charset="0"/>
              </a:rPr>
              <a:t>сағ</a:t>
            </a:r>
            <a:r>
              <a:rPr lang="ru-RU" altLang="ru-RU" sz="1100" b="1" dirty="0">
                <a:latin typeface="Times New Roman" panose="02020603050405020304" pitchFamily="18" charset="0"/>
                <a:cs typeface="Times New Roman" pitchFamily="18" charset="0"/>
              </a:rPr>
              <a:t>. 20-ға </a:t>
            </a:r>
            <a:r>
              <a:rPr lang="ru-RU" altLang="ru-RU" sz="1100" b="1" dirty="0" err="1">
                <a:latin typeface="Times New Roman" panose="02020603050405020304" pitchFamily="18" charset="0"/>
                <a:cs typeface="Times New Roman" pitchFamily="18" charset="0"/>
              </a:rPr>
              <a:t>дейін</a:t>
            </a:r>
            <a:endParaRPr lang="ru-RU" altLang="ru-RU" sz="1100" b="1" dirty="0">
              <a:latin typeface="Times New Roman" panose="02020603050405020304" pitchFamily="18" charset="0"/>
              <a:cs typeface="Times New Roman" pitchFamily="18" charset="0"/>
            </a:endParaRPr>
          </a:p>
          <a:p>
            <a:pPr indent="182563" algn="just"/>
            <a:r>
              <a:rPr lang="kk-KZ" sz="1100" dirty="0" smtClean="0">
                <a:effectLst/>
                <a:latin typeface="Times New Roman" panose="02020603050405020304" pitchFamily="18" charset="0"/>
                <a:ea typeface="Calibri" panose="020F0502020204030204" pitchFamily="34" charset="0"/>
              </a:rPr>
              <a:t>Көшпелі </a:t>
            </a:r>
            <a:r>
              <a:rPr lang="kk-KZ" sz="1100" dirty="0">
                <a:effectLst/>
                <a:latin typeface="Times New Roman" panose="02020603050405020304" pitchFamily="18" charset="0"/>
                <a:ea typeface="Calibri" panose="020F0502020204030204" pitchFamily="34" charset="0"/>
              </a:rPr>
              <a:t>бұлтты,</a:t>
            </a:r>
            <a:r>
              <a:rPr lang="kk-KZ" sz="1100" dirty="0">
                <a:latin typeface="Times New Roman" panose="02020603050405020304" pitchFamily="18" charset="0"/>
                <a:ea typeface="Calibri" panose="020F0502020204030204" pitchFamily="34" charset="0"/>
              </a:rPr>
              <a:t> </a:t>
            </a:r>
            <a:r>
              <a:rPr lang="kk-KZ" sz="1100" dirty="0" smtClean="0">
                <a:latin typeface="Times New Roman" panose="02020603050405020304" pitchFamily="18" charset="0"/>
                <a:ea typeface="Calibri" panose="020F0502020204030204" pitchFamily="34" charset="0"/>
              </a:rPr>
              <a:t>жауын-шашынсыз. Оңтүстік</a:t>
            </a:r>
            <a:r>
              <a:rPr lang="kk-KZ" sz="1100" dirty="0" smtClean="0">
                <a:effectLst/>
                <a:latin typeface="Times New Roman" panose="02020603050405020304" pitchFamily="18" charset="0"/>
                <a:ea typeface="Calibri" panose="020F0502020204030204" pitchFamily="34" charset="0"/>
              </a:rPr>
              <a:t>-батыстан </a:t>
            </a:r>
            <a:r>
              <a:rPr lang="kk-KZ" sz="1100" dirty="0">
                <a:effectLst/>
                <a:latin typeface="Times New Roman" panose="02020603050405020304" pitchFamily="18" charset="0"/>
                <a:ea typeface="Calibri" panose="020F0502020204030204" pitchFamily="34" charset="0"/>
              </a:rPr>
              <a:t>жел соғады, күші </a:t>
            </a:r>
            <a:r>
              <a:rPr lang="kk-KZ" sz="1100" dirty="0" smtClean="0">
                <a:latin typeface="Times New Roman" panose="02020603050405020304" pitchFamily="18" charset="0"/>
                <a:ea typeface="Calibri" panose="020F0502020204030204" pitchFamily="34" charset="0"/>
              </a:rPr>
              <a:t>9-14</a:t>
            </a:r>
            <a:r>
              <a:rPr lang="kk-KZ" sz="1100" dirty="0" smtClean="0">
                <a:effectLst/>
                <a:latin typeface="Times New Roman" panose="02020603050405020304" pitchFamily="18" charset="0"/>
                <a:ea typeface="Calibri" panose="020F0502020204030204" pitchFamily="34" charset="0"/>
              </a:rPr>
              <a:t> </a:t>
            </a:r>
            <a:r>
              <a:rPr lang="kk-KZ" sz="1100" dirty="0">
                <a:effectLst/>
                <a:latin typeface="Times New Roman" panose="02020603050405020304" pitchFamily="18" charset="0"/>
                <a:ea typeface="Calibri" panose="020F0502020204030204" pitchFamily="34" charset="0"/>
              </a:rPr>
              <a:t>м/с. Ауа температурасы </a:t>
            </a:r>
            <a:r>
              <a:rPr lang="kk-KZ" sz="1100" dirty="0" smtClean="0">
                <a:effectLst/>
                <a:latin typeface="Times New Roman" panose="02020603050405020304" pitchFamily="18" charset="0"/>
                <a:ea typeface="Calibri" panose="020F0502020204030204" pitchFamily="34" charset="0"/>
              </a:rPr>
              <a:t>5-7 </a:t>
            </a:r>
            <a:r>
              <a:rPr lang="kk-KZ" sz="1100" dirty="0">
                <a:effectLst/>
                <a:latin typeface="Times New Roman" panose="02020603050405020304" pitchFamily="18" charset="0"/>
                <a:ea typeface="Calibri" panose="020F0502020204030204" pitchFamily="34" charset="0"/>
              </a:rPr>
              <a:t>градус </a:t>
            </a:r>
            <a:r>
              <a:rPr lang="kk-KZ" sz="1100" dirty="0" smtClean="0">
                <a:latin typeface="Times New Roman" panose="02020603050405020304" pitchFamily="18" charset="0"/>
                <a:ea typeface="Calibri" panose="020F0502020204030204" pitchFamily="34" charset="0"/>
              </a:rPr>
              <a:t>аяз</a:t>
            </a:r>
            <a:r>
              <a:rPr lang="ru-RU" sz="1100" dirty="0" smtClean="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smtClean="0">
                <a:latin typeface="Times New Roman" pitchFamily="18" charset="0"/>
                <a:cs typeface="Times New Roman" pitchFamily="18" charset="0"/>
              </a:rPr>
              <a:t>сейілуіне</a:t>
            </a:r>
            <a:r>
              <a:rPr lang="ru-RU" sz="1200" i="1" dirty="0" smtClean="0">
                <a:latin typeface="Times New Roman" pitchFamily="18" charset="0"/>
                <a:cs typeface="Times New Roman" pitchFamily="18" charset="0"/>
              </a:rPr>
              <a:t> </a:t>
            </a:r>
            <a:r>
              <a:rPr lang="ru-RU" sz="1200" i="1" dirty="0" err="1" smtClean="0">
                <a:latin typeface="Times New Roman" pitchFamily="18" charset="0"/>
                <a:cs typeface="Times New Roman" pitchFamily="18" charset="0"/>
              </a:rPr>
              <a:t>ықпал</a:t>
            </a:r>
            <a:r>
              <a:rPr lang="ru-RU" sz="1200" i="1" dirty="0" smtClean="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11" name="Таблица 2">
            <a:extLst>
              <a:ext uri="{FF2B5EF4-FFF2-40B4-BE49-F238E27FC236}">
                <a16:creationId xmlns=""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3695952"/>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 xmlns:a16="http://schemas.microsoft.com/office/drawing/2014/main" val="20000"/>
                    </a:ext>
                  </a:extLst>
                </a:gridCol>
                <a:gridCol w="1411996">
                  <a:extLst>
                    <a:ext uri="{9D8B030D-6E8A-4147-A177-3AD203B41FA5}">
                      <a16:colId xmlns="" xmlns:a16="http://schemas.microsoft.com/office/drawing/2014/main" val="20001"/>
                    </a:ext>
                  </a:extLst>
                </a:gridCol>
                <a:gridCol w="1409113">
                  <a:extLst>
                    <a:ext uri="{9D8B030D-6E8A-4147-A177-3AD203B41FA5}">
                      <a16:colId xmlns=""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0.025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0.013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0.048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1099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0.22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49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0.243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99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0.246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a:t>
            </a:r>
            <a:r>
              <a:rPr lang="kk-KZ" altLang="ru-RU" sz="1200" b="1" i="1" dirty="0" smtClean="0">
                <a:solidFill>
                  <a:srgbClr val="000000"/>
                </a:solidFill>
                <a:latin typeface="Times New Roman" panose="02020603050405020304" pitchFamily="18" charset="0"/>
                <a:cs typeface="Times New Roman" panose="02020603050405020304" pitchFamily="18" charset="0"/>
              </a:rPr>
              <a:t>./Жандосова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20013</TotalTime>
  <Words>548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3862</cp:revision>
  <cp:lastPrinted>2021-07-01T07:38:07Z</cp:lastPrinted>
  <dcterms:created xsi:type="dcterms:W3CDTF">2018-03-27T06:03:00Z</dcterms:created>
  <dcterms:modified xsi:type="dcterms:W3CDTF">2025-11-20T07:22:57Z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