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460120836"/>
              </p:ext>
            </p:extLst>
          </p:nvPr>
        </p:nvGraphicFramePr>
        <p:xfrm>
          <a:off x="307975" y="25003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324</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68081" y="179524"/>
            <a:ext cx="4794250" cy="2566857"/>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21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20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21</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smtClean="0">
                <a:latin typeface="Times New Roman" panose="02020603050405020304" pitchFamily="18" charset="0"/>
                <a:cs typeface="Times New Roman" pitchFamily="18" charset="0"/>
              </a:rPr>
              <a:t>дейін</a:t>
            </a:r>
            <a:endParaRPr lang="ru-RU" altLang="ru-RU" sz="1200" b="1" dirty="0" smtClean="0">
              <a:latin typeface="Times New Roman" panose="02020603050405020304" pitchFamily="18" charset="0"/>
              <a:cs typeface="Times New Roman" pitchFamily="18" charset="0"/>
            </a:endParaRPr>
          </a:p>
          <a:p>
            <a:pPr algn="ctr" hangingPunct="1">
              <a:spcBef>
                <a:spcPts val="0"/>
              </a:spcBef>
              <a:buNone/>
              <a:defRPr/>
            </a:pP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 жауын-шашын </a:t>
            </a:r>
            <a:r>
              <a:rPr lang=""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жаңбыр, қар</a:t>
            </a:r>
            <a:r>
              <a:rPr lang=""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 көктайғақ, жаяу бұрқасын, тұман. </a:t>
            </a:r>
            <a:r>
              <a:rPr lang="kk-KZ" sz="1200" dirty="0" smtClean="0">
                <a:solidFill>
                  <a:prstClr val="black"/>
                </a:solidFill>
                <a:latin typeface="Times New Roman" panose="02020603050405020304" pitchFamily="18" charset="0"/>
                <a:cs typeface="Times New Roman" pitchFamily="18" charset="0"/>
              </a:rPr>
              <a:t>Оңтүстік-батыстан </a:t>
            </a:r>
            <a:r>
              <a:rPr lang="kk-KZ" sz="1200" dirty="0" smtClean="0">
                <a:solidFill>
                  <a:prstClr val="black"/>
                </a:solidFill>
                <a:latin typeface="Times New Roman" panose="02020603050405020304" pitchFamily="18" charset="0"/>
                <a:cs typeface="Times New Roman" pitchFamily="18" charset="0"/>
              </a:rPr>
              <a:t>соғатын жел солтүстік-батысқа ауысады күші </a:t>
            </a:r>
            <a:r>
              <a:rPr lang="kk-KZ" sz="1200" dirty="0" smtClean="0">
                <a:solidFill>
                  <a:prstClr val="black"/>
                </a:solidFill>
                <a:latin typeface="Times New Roman" panose="02020603050405020304" pitchFamily="18" charset="0"/>
                <a:cs typeface="Times New Roman" pitchFamily="18" charset="0"/>
              </a:rPr>
              <a:t>9-14 м/с. Ауа температурасы </a:t>
            </a:r>
            <a:r>
              <a:rPr lang="kk-KZ" sz="1200" dirty="0" smtClean="0">
                <a:solidFill>
                  <a:prstClr val="black"/>
                </a:solidFill>
                <a:latin typeface="Times New Roman" panose="02020603050405020304" pitchFamily="18" charset="0"/>
                <a:cs typeface="Times New Roman" pitchFamily="18" charset="0"/>
              </a:rPr>
              <a:t>түнде және таңертең                    1-3 градус жыл</a:t>
            </a:r>
            <a:r>
              <a:rPr lang="" sz="1200" dirty="0" smtClean="0">
                <a:solidFill>
                  <a:prstClr val="black"/>
                </a:solidFill>
                <a:latin typeface="Times New Roman" panose="02020603050405020304" pitchFamily="18" charset="0"/>
                <a:cs typeface="Times New Roman" pitchFamily="18" charset="0"/>
              </a:rPr>
              <a:t>ы</a:t>
            </a:r>
            <a:r>
              <a:rPr lang="kk-KZ" sz="1200" dirty="0" smtClean="0">
                <a:solidFill>
                  <a:prstClr val="black"/>
                </a:solidFill>
                <a:latin typeface="Times New Roman" panose="02020603050405020304" pitchFamily="18" charset="0"/>
                <a:cs typeface="Times New Roman" pitchFamily="18" charset="0"/>
              </a:rPr>
              <a:t>.</a:t>
            </a:r>
            <a:endParaRPr lang="ru-RU" altLang="ru-RU" sz="1200" b="1" dirty="0" smtClean="0">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22 </a:t>
            </a:r>
            <a:r>
              <a:rPr lang="ru-RU" altLang="ru-RU" sz="1200" b="1" dirty="0" err="1" smtClean="0">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21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22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smtClean="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жауын-шашынсыз. Түнде </a:t>
            </a:r>
            <a:r>
              <a:rPr lang="kk-KZ" sz="1200" dirty="0" smtClean="0">
                <a:solidFill>
                  <a:prstClr val="black"/>
                </a:solidFill>
                <a:latin typeface="Times New Roman" panose="02020603050405020304" pitchFamily="18" charset="0"/>
                <a:cs typeface="Times New Roman" pitchFamily="18" charset="0"/>
              </a:rPr>
              <a:t>көктайғақ. </a:t>
            </a:r>
            <a:r>
              <a:rPr lang="kk-KZ" sz="1200" dirty="0" smtClean="0">
                <a:solidFill>
                  <a:prstClr val="black"/>
                </a:solidFill>
                <a:latin typeface="Times New Roman" panose="02020603050405020304" pitchFamily="18" charset="0"/>
                <a:cs typeface="Times New Roman" pitchFamily="18" charset="0"/>
              </a:rPr>
              <a:t>                      Оңтүстік-шығыстан жел </a:t>
            </a:r>
            <a:r>
              <a:rPr lang="kk-KZ" sz="1200" dirty="0" smtClean="0">
                <a:solidFill>
                  <a:prstClr val="black"/>
                </a:solidFill>
                <a:latin typeface="Times New Roman" panose="02020603050405020304" pitchFamily="18" charset="0"/>
                <a:cs typeface="Times New Roman" pitchFamily="18" charset="0"/>
              </a:rPr>
              <a:t>соғады, күші </a:t>
            </a:r>
            <a:r>
              <a:rPr lang="kk-KZ" sz="1200" dirty="0" smtClean="0">
                <a:solidFill>
                  <a:prstClr val="black"/>
                </a:solidFill>
                <a:latin typeface="Times New Roman" panose="02020603050405020304" pitchFamily="18" charset="0"/>
                <a:cs typeface="Times New Roman" pitchFamily="18" charset="0"/>
              </a:rPr>
              <a:t>5-10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               5-7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4261176577"/>
              </p:ext>
            </p:extLst>
          </p:nvPr>
        </p:nvGraphicFramePr>
        <p:xfrm>
          <a:off x="4901014" y="6366960"/>
          <a:ext cx="4787900" cy="320675"/>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0" name="Прямоугольник 21"/>
          <p:cNvSpPr>
            <a:spLocks noChangeArrowheads="1"/>
          </p:cNvSpPr>
          <p:nvPr/>
        </p:nvSpPr>
        <p:spPr bwMode="auto">
          <a:xfrm>
            <a:off x="4919663" y="3838159"/>
            <a:ext cx="4857750" cy="461962"/>
          </a:xfrm>
          <a:prstGeom prst="rect">
            <a:avLst/>
          </a:prstGeom>
          <a:noFill/>
          <a:ln>
            <a:noFill/>
          </a:ln>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63153" y="2673051"/>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 altLang="ru-RU" sz="1200" b="1" dirty="0" smtClean="0">
                <a:solidFill>
                  <a:schemeClr val="tx1"/>
                </a:solidFill>
                <a:latin typeface="Times New Roman" pitchFamily="18" charset="0"/>
                <a:cs typeface="Times New Roman" pitchFamily="18" charset="0"/>
              </a:rPr>
              <a:t>сей</a:t>
            </a:r>
            <a:r>
              <a:rPr lang="kk-KZ" altLang="ru-RU" sz="1200" b="1" dirty="0" smtClean="0">
                <a:solidFill>
                  <a:schemeClr val="tx1"/>
                </a:solidFill>
                <a:latin typeface="Times New Roman" pitchFamily="18" charset="0"/>
                <a:cs typeface="Times New Roman" pitchFamily="18" charset="0"/>
              </a:rPr>
              <a:t>ілуіне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төмен</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болады 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4992495" y="356802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a16="http://schemas.microsoft.com/office/drawing/2014/main" xmlns="" id="{7DDC8809-A466-428C-909B-43477724EEF1}"/>
              </a:ext>
            </a:extLst>
          </p:cNvPr>
          <p:cNvGraphicFramePr/>
          <p:nvPr>
            <p:extLst>
              <p:ext uri="{D42A27DB-BD31-4B8C-83A1-F6EECF244321}">
                <p14:modId xmlns:p14="http://schemas.microsoft.com/office/powerpoint/2010/main" val="2487907962"/>
              </p:ext>
            </p:extLst>
          </p:nvPr>
        </p:nvGraphicFramePr>
        <p:xfrm>
          <a:off x="5046580" y="4373857"/>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34</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37</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40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1809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118</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13</a:t>
                      </a: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a:t>
                      </a:r>
                      <a:r>
                        <a:rPr lang="kk-KZ" sz="900" dirty="0" smtClean="0">
                          <a:latin typeface="Times New Roman"/>
                          <a:ea typeface="Times New Roman"/>
                          <a:cs typeface="Times New Roman"/>
                          <a:sym typeface="Times New Roman"/>
                        </a:rPr>
                        <a:t>,</a:t>
                      </a:r>
                      <a:r>
                        <a:rPr lang="ru-RU" sz="900" dirty="0" smtClean="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90307" y="6420187"/>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/Жандосова 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extLst>
              <p:ext uri="{D42A27DB-BD31-4B8C-83A1-F6EECF244321}">
                <p14:modId xmlns:p14="http://schemas.microsoft.com/office/powerpoint/2010/main" val="3312142654"/>
              </p:ext>
            </p:extLst>
          </p:nvPr>
        </p:nvGraphicFramePr>
        <p:xfrm>
          <a:off x="5167313" y="54082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27903</TotalTime>
  <Words>536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3875</cp:revision>
  <cp:lastPrinted>2021-07-01T07:38:07Z</cp:lastPrinted>
  <dcterms:created xsi:type="dcterms:W3CDTF">2018-03-27T06:03:00Z</dcterms:created>
  <dcterms:modified xsi:type="dcterms:W3CDTF">2025-11-20T07:08:10Z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