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7" d="100"/>
          <a:sy n="107" d="100"/>
        </p:scale>
        <p:origin x="36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07162303"/>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 altLang="x-none" sz="1600" b="1" i="1" dirty="0" smtClean="0">
                          <a:solidFill>
                            <a:srgbClr val="002060"/>
                          </a:solidFill>
                          <a:latin typeface="Times New Roman" panose="02020603050405020304" pitchFamily="18" charset="0"/>
                          <a:cs typeface="Times New Roman" panose="02020603050405020304" pitchFamily="18" charset="0"/>
                        </a:rPr>
                        <a:t>320</a:t>
                      </a:r>
                      <a:r>
                        <a:rPr lang="kk-KZ" altLang="x-none" sz="1600" b="1" i="1" dirty="0" smtClean="0">
                          <a:solidFill>
                            <a:srgbClr val="002060"/>
                          </a:solidFill>
                          <a:latin typeface="Times New Roman" panose="02020603050405020304" pitchFamily="18" charset="0"/>
                          <a:cs typeface="Times New Roman" panose="02020603050405020304" pitchFamily="18" charset="0"/>
                        </a:rPr>
                        <a:t> 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a:t>
                      </a:r>
                      <a:r>
                        <a:rPr lang="" altLang="zh-CN" sz="1200" b="1" i="1" baseline="0"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0667" y="3533233"/>
            <a:ext cx="4824411"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a:t>
            </a:r>
            <a:r>
              <a:rPr lang=""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7" y="134048"/>
            <a:ext cx="4808536" cy="2000548"/>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a:t>
            </a:r>
            <a:r>
              <a:rPr lang="" altLang="ru-RU" sz="1200" b="1" dirty="0" smtClean="0">
                <a:latin typeface="Times New Roman" panose="02020603050405020304" pitchFamily="18" charset="0"/>
                <a:cs typeface="Times New Roman" panose="02020603050405020304" pitchFamily="18" charset="0"/>
              </a:rPr>
              <a:t>7</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қарашаға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1</a:t>
            </a:r>
            <a:r>
              <a:rPr lang=""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a:t>
            </a:r>
            <a:r>
              <a:rPr lang="" altLang="ru-RU" sz="1200" b="1" dirty="0" smtClean="0">
                <a:latin typeface="Times New Roman" panose="02020603050405020304" pitchFamily="18" charset="0"/>
                <a:cs typeface="Times New Roman" panose="02020603050405020304" pitchFamily="18" charset="0"/>
              </a:rPr>
              <a:t>7</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Көшпелі</a:t>
            </a:r>
            <a:r>
              <a:rPr lang="ru-RU" sz="1200" dirty="0" smtClean="0">
                <a:solidFill>
                  <a:prstClr val="black"/>
                </a:solidFill>
                <a:latin typeface="Times New Roman" pitchFamily="18" charset="0"/>
                <a:cs typeface="Times New Roman" pitchFamily="18" charset="0"/>
              </a:rPr>
              <a:t> </a:t>
            </a:r>
            <a:r>
              <a:rPr lang="ru-RU" sz="1200" dirty="0">
                <a:solidFill>
                  <a:prstClr val="black"/>
                </a:solidFill>
                <a:latin typeface="Times New Roman" pitchFamily="18" charset="0"/>
                <a:cs typeface="Times New Roman" pitchFamily="18" charset="0"/>
              </a:rPr>
              <a:t>б</a:t>
            </a:r>
            <a:r>
              <a:rPr lang="kk-KZ" sz="1200" dirty="0">
                <a:solidFill>
                  <a:prstClr val="black"/>
                </a:solidFill>
                <a:latin typeface="Times New Roman" pitchFamily="18" charset="0"/>
                <a:cs typeface="Times New Roman" pitchFamily="18" charset="0"/>
              </a:rPr>
              <a:t>ұлтты,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жауын-шашынсыз</a:t>
            </a:r>
            <a:r>
              <a:rPr lang="kk-KZ" sz="1200" dirty="0">
                <a:solidFill>
                  <a:prstClr val="black"/>
                </a:solidFill>
                <a:latin typeface="Times New Roman" pitchFamily="18" charset="0"/>
                <a:cs typeface="Times New Roman" pitchFamily="18" charset="0"/>
              </a:rPr>
              <a:t>. Жел </a:t>
            </a:r>
            <a:r>
              <a:rPr lang="kk-KZ" sz="1200" dirty="0" smtClean="0">
                <a:solidFill>
                  <a:prstClr val="black"/>
                </a:solidFill>
                <a:latin typeface="Times New Roman" pitchFamily="18" charset="0"/>
                <a:cs typeface="Times New Roman" pitchFamily="18" charset="0"/>
              </a:rPr>
              <a:t>оңтүстік-шығыстан </a:t>
            </a:r>
            <a:r>
              <a:rPr lang="kk-KZ" sz="1200" dirty="0" smtClean="0">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1</a:t>
            </a:r>
            <a:r>
              <a:rPr lang="kk-KZ" sz="1200" dirty="0" smtClean="0">
                <a:solidFill>
                  <a:prstClr val="black"/>
                </a:solidFill>
                <a:latin typeface="Times New Roman" pitchFamily="18" charset="0"/>
                <a:cs typeface="Times New Roman" pitchFamily="18" charset="0"/>
              </a:rPr>
              <a:t>-6 </a:t>
            </a:r>
            <a:r>
              <a:rPr lang="kk-KZ" sz="1200" dirty="0">
                <a:solidFill>
                  <a:prstClr val="black"/>
                </a:solidFill>
                <a:latin typeface="Times New Roman" pitchFamily="18" charset="0"/>
                <a:cs typeface="Times New Roman" pitchFamily="18" charset="0"/>
              </a:rPr>
              <a:t>м/с. </a:t>
            </a:r>
            <a:r>
              <a:rPr lang="kk-KZ" sz="1200" dirty="0" smtClean="0">
                <a:solidFill>
                  <a:prstClr val="black"/>
                </a:solidFill>
                <a:latin typeface="Times New Roman" pitchFamily="18" charset="0"/>
                <a:cs typeface="Times New Roman" pitchFamily="18" charset="0"/>
              </a:rPr>
              <a:t> Ауа </a:t>
            </a:r>
            <a:r>
              <a:rPr lang="kk-KZ" sz="1200" dirty="0">
                <a:solidFill>
                  <a:prstClr val="black"/>
                </a:solidFill>
                <a:latin typeface="Times New Roman" pitchFamily="18" charset="0"/>
                <a:cs typeface="Times New Roman" pitchFamily="18" charset="0"/>
              </a:rPr>
              <a:t>температурасы </a:t>
            </a:r>
            <a:r>
              <a:rPr lang="kk-KZ" sz="1200" dirty="0" smtClean="0">
                <a:solidFill>
                  <a:prstClr val="black"/>
                </a:solidFill>
                <a:latin typeface="Times New Roman" pitchFamily="18" charset="0"/>
                <a:cs typeface="Times New Roman" pitchFamily="18" charset="0"/>
              </a:rPr>
              <a:t>түнде </a:t>
            </a:r>
            <a:r>
              <a:rPr lang="kk-KZ" sz="1200" dirty="0" smtClean="0">
                <a:solidFill>
                  <a:prstClr val="black"/>
                </a:solidFill>
                <a:latin typeface="Times New Roman" pitchFamily="18" charset="0"/>
                <a:cs typeface="Times New Roman" pitchFamily="18" charset="0"/>
              </a:rPr>
              <a:t>9</a:t>
            </a:r>
            <a:r>
              <a:rPr lang="kk-KZ" sz="1200" dirty="0" smtClean="0">
                <a:solidFill>
                  <a:prstClr val="black"/>
                </a:solidFill>
                <a:latin typeface="Times New Roman" pitchFamily="18" charset="0"/>
                <a:cs typeface="Times New Roman" pitchFamily="18" charset="0"/>
              </a:rPr>
              <a:t>-11°, </a:t>
            </a:r>
            <a:r>
              <a:rPr lang="kk-KZ" sz="1200" dirty="0" smtClean="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1-3° </a:t>
            </a:r>
            <a:r>
              <a:rPr lang="kk-KZ" sz="1200" dirty="0" smtClean="0">
                <a:solidFill>
                  <a:prstClr val="black"/>
                </a:solidFill>
                <a:latin typeface="Times New Roman" pitchFamily="18" charset="0"/>
                <a:cs typeface="Times New Roman" pitchFamily="18" charset="0"/>
              </a:rPr>
              <a:t>аяз </a:t>
            </a:r>
            <a:r>
              <a:rPr lang="kk-KZ" sz="1200" dirty="0">
                <a:solidFill>
                  <a:prstClr val="black"/>
                </a:solidFill>
                <a:latin typeface="Times New Roman" pitchFamily="18" charset="0"/>
                <a:cs typeface="Times New Roman" pitchFamily="18" charset="0"/>
              </a:rPr>
              <a:t>болады</a:t>
            </a:r>
            <a:r>
              <a:rPr lang="kk-KZ" sz="1200" dirty="0" smtClean="0">
                <a:solidFill>
                  <a:prstClr val="black"/>
                </a:solidFill>
                <a:latin typeface="Times New Roman" pitchFamily="18" charset="0"/>
                <a:cs typeface="Times New Roman" pitchFamily="18" charset="0"/>
              </a:rPr>
              <a:t>.</a:t>
            </a:r>
            <a:endParaRPr lang="ru-RU" sz="500" b="1" dirty="0">
              <a:latin typeface="Times New Roman" pitchFamily="18" charset="0"/>
              <a:cs typeface="Times New Roman" pitchFamily="18" charset="0"/>
            </a:endParaRPr>
          </a:p>
          <a:p>
            <a:pPr algn="just">
              <a:spcBef>
                <a:spcPts val="0"/>
              </a:spcBef>
              <a:defRPr/>
            </a:pPr>
            <a:endParaRPr lang="" altLang="ru-RU" sz="400" b="1" dirty="0" smtClean="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a:t>
            </a:r>
            <a:r>
              <a:rPr lang="" altLang="ru-RU" sz="1200" b="1" dirty="0" smtClean="0">
                <a:latin typeface="Times New Roman" pitchFamily="18" charset="0"/>
                <a:cs typeface="Times New Roman" pitchFamily="18" charset="0"/>
              </a:rPr>
              <a:t>8</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a:t>
            </a:r>
            <a:r>
              <a:rPr lang="" altLang="ru-RU" sz="1200" b="1" dirty="0">
                <a:latin typeface="Times New Roman" pitchFamily="18" charset="0"/>
                <a:cs typeface="Times New Roman" pitchFamily="18" charset="0"/>
              </a:rPr>
              <a:t>раша</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1</a:t>
            </a:r>
            <a:r>
              <a:rPr lang="" altLang="ru-RU" sz="1200" b="1" dirty="0" smtClean="0">
                <a:latin typeface="Times New Roman" pitchFamily="18" charset="0"/>
                <a:cs typeface="Times New Roman" pitchFamily="18" charset="0"/>
              </a:rPr>
              <a:t>7</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қараша</a:t>
            </a:r>
            <a:r>
              <a:rPr lang="ru-RU" altLang="ru-RU" sz="1200" b="1" dirty="0" smtClean="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a:t>
            </a:r>
            <a:r>
              <a:rPr lang="" sz="1200" b="1" dirty="0" smtClean="0">
                <a:latin typeface="Times New Roman" panose="02020603050405020304" pitchFamily="18" charset="0"/>
                <a:cs typeface="Times New Roman" panose="02020603050405020304" pitchFamily="18" charset="0"/>
              </a:rPr>
              <a:t>8</a:t>
            </a:r>
            <a:r>
              <a:rPr lang="kk-KZ"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қа</a:t>
            </a:r>
            <a:r>
              <a:rPr lang="" sz="1200" b="1" dirty="0">
                <a:latin typeface="Times New Roman" panose="02020603050405020304" pitchFamily="18" charset="0"/>
                <a:cs typeface="Times New Roman" panose="02020603050405020304" pitchFamily="18" charset="0"/>
              </a:rPr>
              <a:t>раша</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ru-RU" sz="1200" dirty="0" smtClean="0">
                <a:solidFill>
                  <a:prstClr val="black"/>
                </a:solidFill>
                <a:latin typeface="Times New Roman" pitchFamily="18" charset="0"/>
                <a:cs typeface="Times New Roman" pitchFamily="18" charset="0"/>
              </a:rPr>
              <a:t>Көшпелі б</a:t>
            </a:r>
            <a:r>
              <a:rPr lang="kk-KZ" sz="1200" dirty="0" smtClean="0">
                <a:solidFill>
                  <a:prstClr val="black"/>
                </a:solidFill>
                <a:latin typeface="Times New Roman" pitchFamily="18" charset="0"/>
                <a:cs typeface="Times New Roman" pitchFamily="18" charset="0"/>
              </a:rPr>
              <a:t>ұлтты,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жауын-шашынсыз</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оңтүстік-шығыстан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1-6 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9-11° аяз болады</a:t>
            </a:r>
            <a:r>
              <a:rPr lang="kk-KZ" sz="1200" dirty="0">
                <a:solidFill>
                  <a:prstClr val="black"/>
                </a:solidFill>
                <a:latin typeface="Times New Roman" pitchFamily="18" charset="0"/>
                <a:cs typeface="Times New Roman" pitchFamily="18" charset="0"/>
              </a:rPr>
              <a:t>.</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201314426"/>
              </p:ext>
            </p:extLst>
          </p:nvPr>
        </p:nvGraphicFramePr>
        <p:xfrm>
          <a:off x="5033957" y="3974186"/>
          <a:ext cx="4671571" cy="2514679"/>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26315">
                  <a:extLst>
                    <a:ext uri="{9D8B030D-6E8A-4147-A177-3AD203B41FA5}">
                      <a16:colId xmlns:a16="http://schemas.microsoft.com/office/drawing/2014/main" xmlns="" val="2096923049"/>
                    </a:ext>
                  </a:extLst>
                </a:gridCol>
              </a:tblGrid>
              <a:tr h="502279">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Ластаушы2</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Факт </a:t>
                      </a:r>
                      <a:r>
                        <a:rPr lang="ru-RU" sz="900" dirty="0" err="1">
                          <a:solidFill>
                            <a:schemeClr val="tx1"/>
                          </a:solidFill>
                          <a:latin typeface="Times New Roman" panose="02020603050405020304" pitchFamily="18" charset="0"/>
                          <a:cs typeface="Times New Roman" panose="02020603050405020304" pitchFamily="18" charset="0"/>
                        </a:rPr>
                        <a:t>концентрациясы</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ШЖШ асу </a:t>
                      </a:r>
                      <a:r>
                        <a:rPr lang="ru-RU" sz="900" dirty="0" err="1">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a:t>
                      </a:r>
                      <a:r>
                        <a:rPr lang="ru-RU" sz="900" dirty="0" smtClean="0">
                          <a:solidFill>
                            <a:schemeClr val="tx1"/>
                          </a:solidFill>
                          <a:latin typeface="Times New Roman" panose="02020603050405020304" pitchFamily="18" charset="0"/>
                          <a:cs typeface="Times New Roman" panose="02020603050405020304" pitchFamily="18" charset="0"/>
                        </a:rPr>
                        <a:t>РМ-2,5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0,02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0,009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116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2030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86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Азот </a:t>
                      </a:r>
                      <a:r>
                        <a:rPr lang="ru-RU" sz="900" dirty="0" err="1">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0,02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Сероводород</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20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2501822203"/>
                  </a:ext>
                </a:extLst>
              </a:tr>
            </a:tbl>
          </a:graphicData>
        </a:graphic>
      </p:graphicFrame>
      <p:sp>
        <p:nvSpPr>
          <p:cNvPr id="21" name="TextBox 13"/>
          <p:cNvSpPr txBox="1"/>
          <p:nvPr/>
        </p:nvSpPr>
        <p:spPr>
          <a:xfrm>
            <a:off x="5052787" y="2234222"/>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smtClean="0">
                <a:solidFill>
                  <a:prstClr val="black"/>
                </a:solidFill>
                <a:latin typeface="Times New Roman" panose="02020603050405020304" pitchFamily="18" charset="0"/>
                <a:cs typeface="Times New Roman" panose="02020603050405020304" pitchFamily="18" charset="0"/>
              </a:rPr>
              <a:t>1</a:t>
            </a:r>
            <a:r>
              <a:rPr lang="" sz="1200" dirty="0" smtClean="0">
                <a:solidFill>
                  <a:prstClr val="black"/>
                </a:solidFill>
                <a:latin typeface="Times New Roman" panose="02020603050405020304" pitchFamily="18" charset="0"/>
                <a:cs typeface="Times New Roman" panose="02020603050405020304" pitchFamily="18" charset="0"/>
              </a:rPr>
              <a:t>7</a:t>
            </a:r>
            <a:r>
              <a:rPr lang="kk-KZ" sz="1200" dirty="0" smtClean="0">
                <a:solidFill>
                  <a:prstClr val="black"/>
                </a:solidFill>
                <a:latin typeface="Times New Roman" panose="02020603050405020304" pitchFamily="18" charset="0"/>
                <a:cs typeface="Times New Roman" panose="02020603050405020304" pitchFamily="18" charset="0"/>
              </a:rPr>
              <a:t> қараша </a:t>
            </a:r>
            <a:r>
              <a:rPr lang="kk-KZ" sz="1200" dirty="0">
                <a:solidFill>
                  <a:prstClr val="black"/>
                </a:solidFill>
                <a:latin typeface="Times New Roman" panose="02020603050405020304" pitchFamily="18" charset="0"/>
                <a:cs typeface="Times New Roman" panose="02020603050405020304" pitchFamily="18" charset="0"/>
              </a:rPr>
              <a:t>2025 жылы метеорологиялық жағдайлар қала атмосферасында ластаушы заттардың жиналуына ықпал етеді. </a:t>
            </a:r>
          </a:p>
          <a:p>
            <a:pPr lvl="0" indent="185738" algn="just"/>
            <a:r>
              <a:rPr lang="kk-KZ" sz="12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жоғары болады деп күтіледі.</a:t>
            </a:r>
          </a:p>
        </p:txBody>
      </p:sp>
      <p:sp>
        <p:nvSpPr>
          <p:cNvPr id="22" name="TextBox 13"/>
          <p:cNvSpPr txBox="1"/>
          <p:nvPr/>
        </p:nvSpPr>
        <p:spPr>
          <a:xfrm>
            <a:off x="5044850" y="3151203"/>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rgbClr val="FF0000"/>
                </a:solidFill>
                <a:latin typeface="Times New Roman" panose="02020603050405020304" pitchFamily="18" charset="0"/>
                <a:cs typeface="Times New Roman" panose="02020603050405020304" pitchFamily="18" charset="0"/>
              </a:rPr>
              <a:t>2 </a:t>
            </a:r>
            <a:r>
              <a:rPr lang="ru-RU" sz="1200" dirty="0" err="1">
                <a:solidFill>
                  <a:srgbClr val="FF0000"/>
                </a:solidFill>
                <a:latin typeface="Times New Roman" panose="02020603050405020304" pitchFamily="18" charset="0"/>
                <a:cs typeface="Times New Roman" panose="02020603050405020304" pitchFamily="18" charset="0"/>
              </a:rPr>
              <a:t>дәрежелі</a:t>
            </a:r>
            <a:r>
              <a:rPr lang="ru-RU" sz="1200" dirty="0">
                <a:solidFill>
                  <a:srgbClr val="FF0000"/>
                </a:solidFill>
                <a:latin typeface="Times New Roman" panose="02020603050405020304" pitchFamily="18" charset="0"/>
                <a:cs typeface="Times New Roman" panose="02020603050405020304" pitchFamily="18" charset="0"/>
              </a:rPr>
              <a:t> ҚМЖ </a:t>
            </a:r>
            <a:r>
              <a:rPr lang="ru-RU" sz="1200" dirty="0" err="1">
                <a:solidFill>
                  <a:srgbClr val="FF0000"/>
                </a:solidFill>
                <a:latin typeface="Times New Roman" panose="02020603050405020304" pitchFamily="18" charset="0"/>
                <a:cs typeface="Times New Roman" panose="02020603050405020304" pitchFamily="18" charset="0"/>
              </a:rPr>
              <a:t>ескертуі</a:t>
            </a:r>
            <a:r>
              <a:rPr lang="ru-RU" sz="1200" dirty="0">
                <a:solidFill>
                  <a:srgbClr val="FF0000"/>
                </a:solidFill>
                <a:latin typeface="Times New Roman" panose="02020603050405020304" pitchFamily="18" charset="0"/>
                <a:cs typeface="Times New Roman" panose="02020603050405020304" pitchFamily="18" charset="0"/>
              </a:rPr>
              <a:t> </a:t>
            </a:r>
            <a:r>
              <a:rPr lang="ru-RU" sz="1200" dirty="0" err="1">
                <a:solidFill>
                  <a:srgbClr val="FF0000"/>
                </a:solidFill>
                <a:latin typeface="Times New Roman" panose="02020603050405020304" pitchFamily="18" charset="0"/>
                <a:cs typeface="Times New Roman" panose="02020603050405020304" pitchFamily="18" charset="0"/>
              </a:rPr>
              <a:t>жарияланады</a:t>
            </a:r>
            <a:r>
              <a:rPr lang="" sz="1200" dirty="0">
                <a:solidFill>
                  <a:srgbClr val="FF0000"/>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49299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126</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 altLang="ru-RU" sz="1200" b="1" i="1" dirty="0" smtClean="0">
                <a:solidFill>
                  <a:srgbClr val="000000"/>
                </a:solidFill>
                <a:latin typeface="Times New Roman" panose="02020603050405020304" pitchFamily="18" charset="0"/>
                <a:cs typeface="Times New Roman" panose="02020603050405020304" pitchFamily="18" charset="0"/>
              </a:rPr>
              <a:t>Абдрахманова Н.Е. </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 altLang="ru-RU" sz="1200" b="1" i="1" dirty="0" smtClean="0">
                <a:solidFill>
                  <a:srgbClr val="000000"/>
                </a:solidFill>
                <a:latin typeface="Times New Roman" panose="02020603050405020304" pitchFamily="18" charset="0"/>
                <a:cs typeface="Times New Roman" panose="02020603050405020304" pitchFamily="18" charset="0"/>
              </a:rPr>
              <a:t>Акылбаева М.М.</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22625</TotalTime>
  <Words>650</Words>
  <Application>Microsoft Office PowerPoint</Application>
  <PresentationFormat>Лист A4 (210x297 мм)</PresentationFormat>
  <Paragraphs>107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4051</cp:revision>
  <cp:lastPrinted>2021-07-01T03:56:27Z</cp:lastPrinted>
  <dcterms:created xsi:type="dcterms:W3CDTF">2018-03-27T06:03:00Z</dcterms:created>
  <dcterms:modified xsi:type="dcterms:W3CDTF">2025-11-16T07:33:20Z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