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8735"/>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6476324"/>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320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16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қараша</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52856" y="215900"/>
            <a:ext cx="4712545" cy="2039020"/>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kk-KZ" sz="1150" b="1" dirty="0" smtClean="0">
                <a:latin typeface="Times New Roman" panose="02020603050405020304" pitchFamily="18" charset="0"/>
                <a:cs typeface="Times New Roman" panose="02020603050405020304" pitchFamily="18" charset="0"/>
              </a:rPr>
              <a:t>17 </a:t>
            </a:r>
            <a:r>
              <a:rPr lang="kk-KZ" sz="1150" b="1" dirty="0" smtClean="0">
                <a:latin typeface="Times New Roman" panose="02020603050405020304" pitchFamily="18" charset="0"/>
                <a:cs typeface="Times New Roman" panose="02020603050405020304" pitchFamily="18" charset="0"/>
              </a:rPr>
              <a:t>қарашаға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kk-KZ" altLang="ru-RU" sz="1150" b="1" dirty="0" smtClean="0">
                <a:latin typeface="Times New Roman" panose="02020603050405020304" pitchFamily="18" charset="0"/>
                <a:cs typeface="Times New Roman" panose="02020603050405020304" pitchFamily="18" charset="0"/>
              </a:rPr>
              <a:t>16 </a:t>
            </a:r>
            <a:r>
              <a:rPr lang="kk-KZ" sz="1150" b="1" dirty="0" smtClean="0">
                <a:latin typeface="Times New Roman" panose="02020603050405020304" pitchFamily="18" charset="0"/>
                <a:cs typeface="Times New Roman" panose="02020603050405020304" pitchFamily="18" charset="0"/>
              </a:rPr>
              <a:t>қараша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a:t>
            </a:r>
            <a:r>
              <a:rPr lang="ru-RU"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17 </a:t>
            </a:r>
            <a:r>
              <a:rPr lang="kk-KZ" sz="1150" b="1" dirty="0" smtClean="0">
                <a:latin typeface="Times New Roman" panose="02020603050405020304" pitchFamily="18" charset="0"/>
                <a:cs typeface="Times New Roman" panose="02020603050405020304" pitchFamily="18" charset="0"/>
              </a:rPr>
              <a:t>қараша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a:latin typeface="Times New Roman" panose="02020603050405020304" pitchFamily="18" charset="0"/>
                <a:cs typeface="Times New Roman" panose="02020603050405020304" pitchFamily="18" charset="0"/>
              </a:rPr>
              <a:t>К</a:t>
            </a:r>
            <a:r>
              <a:rPr lang="kk-KZ" sz="1150" dirty="0" smtClean="0">
                <a:latin typeface="Times New Roman" panose="02020603050405020304" pitchFamily="18" charset="0"/>
                <a:cs typeface="Times New Roman" panose="02020603050405020304" pitchFamily="18" charset="0"/>
              </a:rPr>
              <a:t>өшпелі </a:t>
            </a:r>
            <a:r>
              <a:rPr lang="kk-KZ" sz="1150" dirty="0">
                <a:latin typeface="Times New Roman" panose="02020603050405020304" pitchFamily="18" charset="0"/>
                <a:cs typeface="Times New Roman" panose="02020603050405020304" pitchFamily="18" charset="0"/>
              </a:rPr>
              <a:t>бұлтты, жауын-шашынсыз. Түнде және таңертең тұман түседі. Солтүстік-батыстан соғатын жел шығысқа ауысады, күші 1-6 м/с. Ауа температурасы түнде 1-3, күндіз 5-7 градус жылы болады</a:t>
            </a:r>
            <a:r>
              <a:rPr lang="kk-KZ" sz="1150" dirty="0" smtClean="0">
                <a:latin typeface="Times New Roman" panose="02020603050405020304" pitchFamily="18" charset="0"/>
                <a:cs typeface="Times New Roman" panose="02020603050405020304" pitchFamily="18" charset="0"/>
              </a:rPr>
              <a:t>.</a:t>
            </a:r>
            <a:endParaRPr lang="kk-KZ" sz="1150" dirty="0" smtClean="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18 </a:t>
            </a:r>
            <a:r>
              <a:rPr lang="kk-KZ" sz="1150" b="1" dirty="0" smtClean="0">
                <a:latin typeface="Times New Roman" panose="02020603050405020304" pitchFamily="18" charset="0"/>
                <a:cs typeface="Times New Roman" panose="02020603050405020304" pitchFamily="18" charset="0"/>
              </a:rPr>
              <a:t>қарашаға</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ж. </a:t>
            </a:r>
            <a:r>
              <a:rPr lang="kk-KZ" sz="1150" b="1" dirty="0" smtClean="0">
                <a:latin typeface="Times New Roman" panose="02020603050405020304" pitchFamily="18" charset="0"/>
                <a:cs typeface="Times New Roman" panose="02020603050405020304" pitchFamily="18" charset="0"/>
              </a:rPr>
              <a:t>17 </a:t>
            </a:r>
            <a:r>
              <a:rPr lang="kk-KZ" sz="1150" b="1" dirty="0" smtClean="0">
                <a:latin typeface="Times New Roman" panose="02020603050405020304" pitchFamily="18" charset="0"/>
                <a:cs typeface="Times New Roman" panose="02020603050405020304" pitchFamily="18" charset="0"/>
              </a:rPr>
              <a:t>қараша </a:t>
            </a:r>
            <a:r>
              <a:rPr lang="ru-RU" sz="1150" b="1" dirty="0" err="1" smtClean="0">
                <a:solidFill>
                  <a:srgbClr val="000000"/>
                </a:solidFill>
                <a:latin typeface="Times New Roman" pitchFamily="18" charset="0"/>
                <a:cs typeface="Times New Roman" pitchFamily="18" charset="0"/>
              </a:rPr>
              <a:t>сағ</a:t>
            </a:r>
            <a:r>
              <a:rPr lang="ru-RU" sz="1150" b="1" dirty="0" smtClean="0">
                <a:solidFill>
                  <a:srgbClr val="000000"/>
                </a:solidFill>
                <a:latin typeface="Times New Roman" pitchFamily="18" charset="0"/>
                <a:cs typeface="Times New Roman" pitchFamily="18" charset="0"/>
              </a:rPr>
              <a:t>. 20-дан </a:t>
            </a:r>
            <a:r>
              <a:rPr lang="ru-RU" sz="1150" b="1" dirty="0" err="1" smtClean="0">
                <a:solidFill>
                  <a:srgbClr val="000000"/>
                </a:solidFill>
                <a:latin typeface="Times New Roman" pitchFamily="18" charset="0"/>
                <a:cs typeface="Times New Roman" pitchFamily="18" charset="0"/>
              </a:rPr>
              <a:t>бастап</a:t>
            </a:r>
            <a:r>
              <a:rPr lang="ru-RU" sz="1150" b="1" dirty="0" smtClean="0">
                <a:solidFill>
                  <a:srgbClr val="000000"/>
                </a:solidFill>
                <a:latin typeface="Times New Roman" pitchFamily="18" charset="0"/>
                <a:cs typeface="Times New Roman" pitchFamily="18" charset="0"/>
              </a:rPr>
              <a:t> </a:t>
            </a:r>
            <a:r>
              <a:rPr lang="ru-RU" sz="1150" b="1" dirty="0" smtClean="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18</a:t>
            </a:r>
            <a:r>
              <a:rPr lang="kk-KZ"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қараша </a:t>
            </a:r>
            <a:r>
              <a:rPr lang="ru-RU" sz="1150" b="1" dirty="0" err="1" smtClean="0">
                <a:solidFill>
                  <a:srgbClr val="000000"/>
                </a:solidFill>
                <a:latin typeface="Times New Roman" pitchFamily="18" charset="0"/>
                <a:cs typeface="Times New Roman" pitchFamily="18" charset="0"/>
              </a:rPr>
              <a:t>сағ</a:t>
            </a:r>
            <a:r>
              <a:rPr lang="ru-RU" sz="1150" b="1" dirty="0" smtClean="0">
                <a:solidFill>
                  <a:srgbClr val="000000"/>
                </a:solidFill>
                <a:latin typeface="Times New Roman" pitchFamily="18" charset="0"/>
                <a:cs typeface="Times New Roman" pitchFamily="18" charset="0"/>
              </a:rPr>
              <a:t>. 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a:latin typeface="Times New Roman" panose="02020603050405020304" pitchFamily="18" charset="0"/>
                <a:cs typeface="Times New Roman" panose="02020603050405020304" pitchFamily="18" charset="0"/>
              </a:rPr>
              <a:t>Көшпелі бұлтты</a:t>
            </a:r>
            <a:r>
              <a:rPr lang="kk-KZ" sz="1150" dirty="0" smtClean="0">
                <a:latin typeface="Times New Roman" panose="02020603050405020304" pitchFamily="18" charset="0"/>
                <a:cs typeface="Times New Roman" panose="02020603050405020304" pitchFamily="18" charset="0"/>
              </a:rPr>
              <a:t>, </a:t>
            </a:r>
            <a:r>
              <a:rPr lang="kk-KZ" sz="1150" dirty="0" smtClean="0">
                <a:latin typeface="Times New Roman" panose="02020603050405020304" pitchFamily="18" charset="0"/>
                <a:cs typeface="Times New Roman" panose="02020603050405020304" pitchFamily="18" charset="0"/>
              </a:rPr>
              <a:t>жауын-шашынсыз</a:t>
            </a:r>
            <a:r>
              <a:rPr lang="kk-KZ" sz="1150" dirty="0" smtClean="0">
                <a:latin typeface="Times New Roman" panose="02020603050405020304" pitchFamily="18" charset="0"/>
                <a:cs typeface="Times New Roman" panose="02020603050405020304" pitchFamily="18" charset="0"/>
              </a:rPr>
              <a:t>. </a:t>
            </a:r>
            <a:r>
              <a:rPr lang="kk-KZ" sz="1150" smtClean="0">
                <a:latin typeface="Times New Roman" panose="02020603050405020304" pitchFamily="18" charset="0"/>
                <a:cs typeface="Times New Roman" panose="02020603050405020304" pitchFamily="18" charset="0"/>
              </a:rPr>
              <a:t>Тұман түседі. </a:t>
            </a:r>
            <a:r>
              <a:rPr lang="kk-KZ" sz="1150" dirty="0" smtClean="0">
                <a:latin typeface="Times New Roman" panose="02020603050405020304" pitchFamily="18" charset="0"/>
                <a:cs typeface="Times New Roman" panose="02020603050405020304" pitchFamily="18" charset="0"/>
              </a:rPr>
              <a:t>Солтүстік-шығыстан, шығыстан </a:t>
            </a:r>
            <a:r>
              <a:rPr lang="kk-KZ" sz="1150" dirty="0" smtClean="0">
                <a:latin typeface="Times New Roman" panose="02020603050405020304" pitchFamily="18" charset="0"/>
                <a:cs typeface="Times New Roman" panose="02020603050405020304" pitchFamily="18" charset="0"/>
              </a:rPr>
              <a:t>жел </a:t>
            </a:r>
            <a:r>
              <a:rPr lang="kk-KZ" sz="1150" dirty="0">
                <a:latin typeface="Times New Roman" panose="02020603050405020304" pitchFamily="18" charset="0"/>
                <a:cs typeface="Times New Roman" panose="02020603050405020304" pitchFamily="18" charset="0"/>
              </a:rPr>
              <a:t>соғады, күші </a:t>
            </a:r>
            <a:r>
              <a:rPr lang="kk-KZ" sz="1150" dirty="0" smtClean="0">
                <a:latin typeface="Times New Roman" panose="02020603050405020304" pitchFamily="18" charset="0"/>
                <a:cs typeface="Times New Roman" panose="02020603050405020304" pitchFamily="18" charset="0"/>
              </a:rPr>
              <a:t>0-5 м/с</a:t>
            </a:r>
            <a:r>
              <a:rPr lang="kk-KZ" sz="1150" dirty="0">
                <a:latin typeface="Times New Roman" panose="02020603050405020304" pitchFamily="18" charset="0"/>
                <a:cs typeface="Times New Roman" panose="02020603050405020304" pitchFamily="18" charset="0"/>
              </a:rPr>
              <a:t>. Ауа температурасы </a:t>
            </a:r>
            <a:r>
              <a:rPr lang="kk-KZ" sz="1150" dirty="0" smtClean="0">
                <a:latin typeface="Times New Roman" panose="02020603050405020304" pitchFamily="18" charset="0"/>
                <a:cs typeface="Times New Roman" panose="02020603050405020304" pitchFamily="18" charset="0"/>
              </a:rPr>
              <a:t>0 градус шамасында болады</a:t>
            </a:r>
            <a:r>
              <a:rPr lang="kk-KZ" sz="1150" dirty="0" smtClean="0">
                <a:latin typeface="Times New Roman" panose="02020603050405020304" pitchFamily="18" charset="0"/>
                <a:cs typeface="Times New Roman" panose="02020603050405020304" pitchFamily="18" charset="0"/>
              </a:rPr>
              <a:t>.</a:t>
            </a:r>
            <a:endParaRPr lang="kk-KZ" sz="115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08811447"/>
              </p:ext>
            </p:extLst>
          </p:nvPr>
        </p:nvGraphicFramePr>
        <p:xfrm>
          <a:off x="5009368" y="4017596"/>
          <a:ext cx="4667576" cy="2161912"/>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33403">
                  <a:extLst>
                    <a:ext uri="{9D8B030D-6E8A-4147-A177-3AD203B41FA5}">
                      <a16:colId xmlns="" xmlns:a16="http://schemas.microsoft.com/office/drawing/2014/main" val="1276116030"/>
                    </a:ext>
                  </a:extLst>
                </a:gridCol>
                <a:gridCol w="1433403">
                  <a:extLst>
                    <a:ext uri="{9D8B030D-6E8A-4147-A177-3AD203B41FA5}">
                      <a16:colId xmlns="" xmlns:a16="http://schemas.microsoft.com/office/drawing/2014/main"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83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839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2790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0.558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196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0.979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87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0.218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839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16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1382" y="2194860"/>
            <a:ext cx="4728063"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17 </a:t>
            </a:r>
            <a:r>
              <a:rPr lang="kk-KZ" sz="1150" dirty="0" smtClean="0">
                <a:solidFill>
                  <a:schemeClr val="tx1"/>
                </a:solidFill>
                <a:latin typeface="Times New Roman" panose="02020603050405020304" pitchFamily="18" charset="0"/>
                <a:cs typeface="Times New Roman" panose="02020603050405020304" pitchFamily="18" charset="0"/>
              </a:rPr>
              <a:t>қарашада,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smtClean="0">
                <a:solidFill>
                  <a:schemeClr val="tx1"/>
                </a:solidFill>
                <a:latin typeface="Times New Roman" panose="02020603050405020304" pitchFamily="18" charset="0"/>
                <a:cs typeface="Times New Roman" panose="02020603050405020304" pitchFamily="18" charset="0"/>
              </a:rPr>
              <a:t>18</a:t>
            </a:r>
            <a:r>
              <a:rPr lang="kk-KZ" sz="1150" dirty="0" smtClean="0">
                <a:solidFill>
                  <a:schemeClr val="tx1"/>
                </a:solidFill>
                <a:latin typeface="Times New Roman" panose="02020603050405020304" pitchFamily="18" charset="0"/>
                <a:cs typeface="Times New Roman" panose="02020603050405020304" pitchFamily="18" charset="0"/>
              </a:rPr>
              <a:t> </a:t>
            </a:r>
            <a:r>
              <a:rPr lang="kk-KZ" sz="1150" dirty="0" smtClean="0">
                <a:solidFill>
                  <a:schemeClr val="tx1"/>
                </a:solidFill>
                <a:latin typeface="Times New Roman" panose="02020603050405020304" pitchFamily="18" charset="0"/>
                <a:cs typeface="Times New Roman" panose="02020603050405020304" pitchFamily="18" charset="0"/>
              </a:rPr>
              <a:t>қараша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37552</TotalTime>
  <Words>525</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6240</cp:revision>
  <cp:lastPrinted>2021-07-01T07:38:07Z</cp:lastPrinted>
  <dcterms:created xsi:type="dcterms:W3CDTF">2018-03-27T06:03:00Z</dcterms:created>
  <dcterms:modified xsi:type="dcterms:W3CDTF">2025-11-16T09:18:58Z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