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71533795"/>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38219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12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11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12</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кей уақыттарда </a:t>
            </a:r>
            <a:r>
              <a:rPr lang="kk-KZ" sz="1200" dirty="0" smtClean="0">
                <a:solidFill>
                  <a:prstClr val="black"/>
                </a:solidFill>
                <a:latin typeface="Times New Roman" panose="02020603050405020304" pitchFamily="18" charset="0"/>
                <a:cs typeface="Times New Roman" pitchFamily="18" charset="0"/>
              </a:rPr>
              <a:t>жауын-шашын (жаңбыр, қар)</a:t>
            </a:r>
            <a:r>
              <a:rPr lang="" sz="1200" dirty="0" smtClean="0">
                <a:solidFill>
                  <a:prstClr val="black"/>
                </a:solidFill>
                <a:latin typeface="Times New Roman" panose="02020603050405020304" pitchFamily="18" charset="0"/>
                <a:cs typeface="Times New Roman" pitchFamily="18" charset="0"/>
              </a:rPr>
              <a:t>, ж</a:t>
            </a:r>
            <a:r>
              <a:rPr lang="kk-KZ" sz="1200" dirty="0" smtClean="0">
                <a:solidFill>
                  <a:prstClr val="black"/>
                </a:solidFill>
                <a:latin typeface="Times New Roman" panose="02020603050405020304" pitchFamily="18" charset="0"/>
                <a:cs typeface="Times New Roman" pitchFamily="18" charset="0"/>
              </a:rPr>
              <a:t>аяу </a:t>
            </a:r>
            <a:r>
              <a:rPr lang="kk-KZ" sz="1200" dirty="0" smtClean="0">
                <a:solidFill>
                  <a:prstClr val="black"/>
                </a:solidFill>
                <a:latin typeface="Times New Roman" panose="02020603050405020304" pitchFamily="18" charset="0"/>
                <a:cs typeface="Times New Roman" pitchFamily="18" charset="0"/>
              </a:rPr>
              <a:t>бұрқасын, көктайғақ</a:t>
            </a:r>
            <a:r>
              <a:rPr lang="kk-KZ" sz="1200" dirty="0" smtClean="0">
                <a:solidFill>
                  <a:prstClr val="black"/>
                </a:solidFill>
                <a:latin typeface="Times New Roman" panose="02020603050405020304" pitchFamily="18" charset="0"/>
                <a:cs typeface="Times New Roman" pitchFamily="18" charset="0"/>
              </a:rPr>
              <a:t>. Оңтүстік-батыстан </a:t>
            </a:r>
            <a:r>
              <a:rPr lang="kk-KZ" sz="1200" dirty="0" smtClean="0">
                <a:solidFill>
                  <a:prstClr val="black"/>
                </a:solidFill>
                <a:latin typeface="Times New Roman" panose="02020603050405020304" pitchFamily="18" charset="0"/>
                <a:cs typeface="Times New Roman" pitchFamily="18" charset="0"/>
              </a:rPr>
              <a:t>соғатын жел солтүстік-батысқа ауысады,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smtClean="0">
                <a:solidFill>
                  <a:prstClr val="black"/>
                </a:solidFill>
                <a:latin typeface="Times New Roman" panose="02020603050405020304" pitchFamily="18" charset="0"/>
                <a:cs typeface="Times New Roman" pitchFamily="18" charset="0"/>
              </a:rPr>
              <a:t>түнде және таңертең екпіні 15-20 </a:t>
            </a:r>
            <a:r>
              <a:rPr lang="kk-KZ" sz="1200" dirty="0" smtClean="0">
                <a:solidFill>
                  <a:prstClr val="black"/>
                </a:solidFill>
                <a:latin typeface="Times New Roman" panose="02020603050405020304" pitchFamily="18" charset="0"/>
                <a:cs typeface="Times New Roman" pitchFamily="18" charset="0"/>
              </a:rPr>
              <a:t>м/с. 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a:t>
            </a:r>
            <a:r>
              <a:rPr lang="kk-KZ" sz="1200" dirty="0" smtClean="0">
                <a:solidFill>
                  <a:prstClr val="black"/>
                </a:solidFill>
                <a:latin typeface="Times New Roman" panose="02020603050405020304" pitchFamily="18" charset="0"/>
                <a:cs typeface="Times New Roman" pitchFamily="18" charset="0"/>
              </a:rPr>
              <a:t>және күндіз </a:t>
            </a:r>
            <a:r>
              <a:rPr lang="kk-KZ" sz="1200" dirty="0" smtClean="0">
                <a:solidFill>
                  <a:prstClr val="black"/>
                </a:solidFill>
                <a:latin typeface="Times New Roman" panose="02020603050405020304" pitchFamily="18" charset="0"/>
                <a:cs typeface="Times New Roman" pitchFamily="18" charset="0"/>
              </a:rPr>
              <a:t>0-2 градус </a:t>
            </a:r>
            <a:r>
              <a:rPr lang="kk-KZ" sz="1200" dirty="0" smtClean="0">
                <a:solidFill>
                  <a:prstClr val="black"/>
                </a:solidFill>
                <a:latin typeface="Times New Roman" panose="02020603050405020304" pitchFamily="18" charset="0"/>
                <a:cs typeface="Times New Roman" pitchFamily="18" charset="0"/>
              </a:rPr>
              <a:t>жылы, күндіз әрі қарай төмендеумен.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13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12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13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 sz="1200" dirty="0" smtClean="0">
                <a:solidFill>
                  <a:prstClr val="black"/>
                </a:solidFill>
                <a:latin typeface="Times New Roman" panose="02020603050405020304" pitchFamily="18" charset="0"/>
                <a:cs typeface="Times New Roman" pitchFamily="18" charset="0"/>
              </a:rPr>
              <a:t>Б</a:t>
            </a:r>
            <a:r>
              <a:rPr lang="kk-KZ" sz="1200" dirty="0" smtClean="0">
                <a:solidFill>
                  <a:prstClr val="black"/>
                </a:solidFill>
                <a:latin typeface="Times New Roman" panose="02020603050405020304" pitchFamily="18" charset="0"/>
                <a:cs typeface="Times New Roman" pitchFamily="18" charset="0"/>
              </a:rPr>
              <a:t>ұлтты</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қар, </a:t>
            </a:r>
            <a:r>
              <a:rPr lang="kk-KZ" sz="1200" dirty="0" smtClean="0">
                <a:solidFill>
                  <a:prstClr val="black"/>
                </a:solidFill>
                <a:latin typeface="Times New Roman" panose="02020603050405020304" pitchFamily="18" charset="0"/>
                <a:cs typeface="Times New Roman" pitchFamily="18" charset="0"/>
              </a:rPr>
              <a:t>жаяу бұрқасын, көктайғақ. </a:t>
            </a:r>
            <a:r>
              <a:rPr lang="kk-KZ" sz="1200" dirty="0" smtClean="0">
                <a:solidFill>
                  <a:prstClr val="black"/>
                </a:solidFill>
                <a:latin typeface="Times New Roman" panose="02020603050405020304" pitchFamily="18" charset="0"/>
                <a:cs typeface="Times New Roman" pitchFamily="18" charset="0"/>
              </a:rPr>
              <a:t>Солтүстік-батыстан </a:t>
            </a:r>
            <a:r>
              <a:rPr lang="kk-KZ" sz="1200" dirty="0" smtClean="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5-7 </a:t>
            </a:r>
            <a:r>
              <a:rPr lang="kk-KZ" sz="1200" smtClean="0">
                <a:solidFill>
                  <a:prstClr val="black"/>
                </a:solidFill>
                <a:latin typeface="Times New Roman" panose="02020603050405020304" pitchFamily="18" charset="0"/>
                <a:cs typeface="Times New Roman" pitchFamily="18" charset="0"/>
              </a:rPr>
              <a:t>градус </a:t>
            </a:r>
            <a:r>
              <a:rPr lang="kk-KZ" sz="1200" smtClean="0">
                <a:solidFill>
                  <a:prstClr val="black"/>
                </a:solidFill>
                <a:latin typeface="Times New Roman" panose="02020603050405020304" pitchFamily="18" charset="0"/>
                <a:cs typeface="Times New Roman" pitchFamily="18" charset="0"/>
              </a:rPr>
              <a:t>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a:solidFill>
                  <a:schemeClr val="tx1"/>
                </a:solidFill>
                <a:latin typeface="Times New Roman" pitchFamily="18" charset="0"/>
                <a:cs typeface="Times New Roman" pitchFamily="18" charset="0"/>
                <a:sym typeface="+mn-ea"/>
              </a:rPr>
              <a:t>т</a:t>
            </a:r>
            <a:r>
              <a:rPr lang="kk-KZ" altLang="en-US" sz="1200" b="1" dirty="0">
                <a:solidFill>
                  <a:schemeClr val="tx1"/>
                </a:solidFill>
                <a:latin typeface="Times New Roman" pitchFamily="18" charset="0"/>
                <a:cs typeface="Times New Roman" pitchFamily="18" charset="0"/>
                <a:sym typeface="+mn-ea"/>
              </a:rPr>
              <a:t>өмен</a:t>
            </a:r>
            <a:r>
              <a:rPr lang="kk-KZ" altLang="en-US" sz="1200" dirty="0">
                <a:solidFill>
                  <a:schemeClr val="tx1"/>
                </a:solidFill>
                <a:latin typeface="Times New Roman" pitchFamily="18" charset="0"/>
                <a:cs typeface="Times New Roman" pitchFamily="18" charset="0"/>
                <a:sym typeface="+mn-ea"/>
              </a:rPr>
              <a:t> 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3884346354"/>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16</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809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7</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/Алданбергенова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26924</TotalTime>
  <Words>550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3837</cp:revision>
  <cp:lastPrinted>2021-07-01T07:38:07Z</cp:lastPrinted>
  <dcterms:created xsi:type="dcterms:W3CDTF">2018-03-27T06:03:00Z</dcterms:created>
  <dcterms:modified xsi:type="dcterms:W3CDTF">2025-11-11T08:26:36Z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