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759845572"/>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53000" y="281643"/>
            <a:ext cx="4794250" cy="2382191"/>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08</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 altLang="ru-RU" sz="1200" b="1" dirty="0" smtClean="0">
                <a:latin typeface="Times New Roman" panose="02020603050405020304" pitchFamily="18" charset="0"/>
                <a:cs typeface="Times New Roman" pitchFamily="18" charset="0"/>
              </a:rPr>
              <a:t>0</a:t>
            </a:r>
            <a:r>
              <a:rPr lang="" altLang="ru-RU" sz="1200" b="1" dirty="0">
                <a:latin typeface="Times New Roman" panose="02020603050405020304" pitchFamily="18" charset="0"/>
                <a:cs typeface="Times New Roman" pitchFamily="18" charset="0"/>
              </a:rPr>
              <a:t>8</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a:solidFill>
                  <a:prstClr val="black"/>
                </a:solidFill>
                <a:latin typeface="Times New Roman" panose="02020603050405020304" pitchFamily="18" charset="0"/>
                <a:cs typeface="Times New Roman" pitchFamily="18" charset="0"/>
              </a:rPr>
              <a:t>кей уақыттарда жауын-шашын (</a:t>
            </a:r>
            <a:r>
              <a:rPr lang="kk-KZ" sz="1200" dirty="0" smtClean="0">
                <a:solidFill>
                  <a:prstClr val="black"/>
                </a:solidFill>
                <a:latin typeface="Times New Roman" panose="02020603050405020304" pitchFamily="18" charset="0"/>
                <a:cs typeface="Times New Roman" pitchFamily="18" charset="0"/>
              </a:rPr>
              <a:t>жаңбыр, </a:t>
            </a:r>
            <a:r>
              <a:rPr lang="kk-KZ" sz="1200" dirty="0" smtClean="0">
                <a:solidFill>
                  <a:prstClr val="black"/>
                </a:solidFill>
                <a:latin typeface="Times New Roman" panose="02020603050405020304" pitchFamily="18" charset="0"/>
                <a:cs typeface="Times New Roman" pitchFamily="18" charset="0"/>
              </a:rPr>
              <a:t>қар)</a:t>
            </a:r>
            <a:r>
              <a:rPr lang="" sz="1200" dirty="0" smtClean="0">
                <a:solidFill>
                  <a:prstClr val="black"/>
                </a:solidFill>
                <a:latin typeface="Times New Roman" panose="02020603050405020304" pitchFamily="18" charset="0"/>
                <a:cs typeface="Times New Roman" pitchFamily="18" charset="0"/>
              </a:rPr>
              <a:t>, ж</a:t>
            </a:r>
            <a:r>
              <a:rPr lang="kk-KZ" sz="1200" dirty="0" smtClean="0">
                <a:solidFill>
                  <a:prstClr val="black"/>
                </a:solidFill>
                <a:latin typeface="Times New Roman" panose="02020603050405020304" pitchFamily="18" charset="0"/>
                <a:cs typeface="Times New Roman" pitchFamily="18" charset="0"/>
              </a:rPr>
              <a:t>аяу </a:t>
            </a:r>
            <a:r>
              <a:rPr lang="kk-KZ" sz="1200" dirty="0" smtClean="0">
                <a:solidFill>
                  <a:prstClr val="black"/>
                </a:solidFill>
                <a:latin typeface="Times New Roman" panose="02020603050405020304" pitchFamily="18" charset="0"/>
                <a:cs typeface="Times New Roman" pitchFamily="18" charset="0"/>
              </a:rPr>
              <a:t>бұрқасын, көктайғақ. </a:t>
            </a:r>
            <a:r>
              <a:rPr lang="kk-KZ" sz="1200" dirty="0">
                <a:solidFill>
                  <a:prstClr val="black"/>
                </a:solidFill>
                <a:latin typeface="Times New Roman" panose="02020603050405020304" pitchFamily="18" charset="0"/>
                <a:cs typeface="Times New Roman" pitchFamily="18" charset="0"/>
              </a:rPr>
              <a:t>Оңтүстік-батыстан жел </a:t>
            </a:r>
            <a:r>
              <a:rPr lang="kk-KZ" sz="1200" dirty="0" smtClean="0">
                <a:solidFill>
                  <a:prstClr val="black"/>
                </a:solidFill>
                <a:latin typeface="Times New Roman" panose="02020603050405020304" pitchFamily="18" charset="0"/>
                <a:cs typeface="Times New Roman" pitchFamily="18" charset="0"/>
              </a:rPr>
              <a:t>соғады, күші 9-14, екпіні 15-20 м/с. </a:t>
            </a:r>
            <a:r>
              <a:rPr lang="kk-KZ" sz="1200" dirty="0" smtClean="0">
                <a:solidFill>
                  <a:prstClr val="black"/>
                </a:solidFill>
                <a:latin typeface="Times New Roman" panose="02020603050405020304" pitchFamily="18" charset="0"/>
                <a:cs typeface="Times New Roman" pitchFamily="18" charset="0"/>
              </a:rPr>
              <a:t>Ауа </a:t>
            </a:r>
            <a:r>
              <a:rPr lang="kk-KZ" sz="1200" dirty="0">
                <a:solidFill>
                  <a:prstClr val="black"/>
                </a:solidFill>
                <a:latin typeface="Times New Roman" panose="02020603050405020304" pitchFamily="18" charset="0"/>
                <a:cs typeface="Times New Roman" pitchFamily="18" charset="0"/>
              </a:rPr>
              <a:t>температурасы </a:t>
            </a:r>
            <a:r>
              <a:rPr lang="kk-KZ" sz="1200" dirty="0" smtClean="0">
                <a:solidFill>
                  <a:prstClr val="black"/>
                </a:solidFill>
                <a:latin typeface="Times New Roman" panose="02020603050405020304" pitchFamily="18" charset="0"/>
                <a:cs typeface="Times New Roman" pitchFamily="18" charset="0"/>
              </a:rPr>
              <a:t>түнде </a:t>
            </a:r>
            <a:r>
              <a:rPr lang="" sz="1200" dirty="0" smtClean="0">
                <a:solidFill>
                  <a:prstClr val="black"/>
                </a:solidFill>
                <a:latin typeface="Times New Roman" panose="02020603050405020304" pitchFamily="18" charset="0"/>
                <a:cs typeface="Times New Roman" pitchFamily="18" charset="0"/>
              </a:rPr>
              <a:t>0-2</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аяз,                   күндіз 0 градус шамасында. </a:t>
            </a:r>
            <a:endParaRPr lang=""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 altLang="ru-RU" sz="1200" b="1" dirty="0" smtClean="0">
                <a:latin typeface="Times New Roman" panose="02020603050405020304" pitchFamily="18" charset="0"/>
                <a:cs typeface="Times New Roman" pitchFamily="18" charset="0"/>
              </a:rPr>
              <a:t>0</a:t>
            </a:r>
            <a:r>
              <a:rPr lang="" altLang="ru-RU" sz="1200" b="1" dirty="0">
                <a:latin typeface="Times New Roman" panose="02020603050405020304" pitchFamily="18" charset="0"/>
                <a:cs typeface="Times New Roman" pitchFamily="18" charset="0"/>
              </a:rPr>
              <a:t>8</a:t>
            </a:r>
            <a:r>
              <a:rPr lang="kk-KZ" altLang="ru-RU" sz="1200" b="1" dirty="0" smtClean="0">
                <a:latin typeface="Times New Roman" panose="02020603050405020304" pitchFamily="18" charset="0"/>
                <a:cs typeface="Times New Roman" pitchFamily="18" charset="0"/>
              </a:rPr>
              <a:t> 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a:t>
            </a:r>
            <a:r>
              <a:rPr lang="" sz="1200" b="1" dirty="0" smtClean="0">
                <a:latin typeface="Times New Roman" panose="02020603050405020304" pitchFamily="18" charset="0"/>
                <a:cs typeface="Times New Roman" pitchFamily="18" charset="0"/>
              </a:rPr>
              <a:t>9</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 sz="1200" dirty="0" smtClean="0">
                <a:solidFill>
                  <a:prstClr val="black"/>
                </a:solidFill>
                <a:latin typeface="Times New Roman" panose="02020603050405020304" pitchFamily="18" charset="0"/>
                <a:cs typeface="Times New Roman" pitchFamily="18" charset="0"/>
              </a:rPr>
              <a:t>Б</a:t>
            </a:r>
            <a:r>
              <a:rPr lang="kk-KZ" sz="1200" dirty="0" smtClean="0">
                <a:solidFill>
                  <a:prstClr val="black"/>
                </a:solidFill>
                <a:latin typeface="Times New Roman" panose="02020603050405020304" pitchFamily="18" charset="0"/>
                <a:cs typeface="Times New Roman" pitchFamily="18" charset="0"/>
              </a:rPr>
              <a:t>ұлтты</a:t>
            </a:r>
            <a:r>
              <a:rPr lang="kk-KZ" sz="1200" dirty="0">
                <a:solidFill>
                  <a:prstClr val="black"/>
                </a:solidFill>
                <a:latin typeface="Times New Roman" panose="02020603050405020304" pitchFamily="18" charset="0"/>
                <a:cs typeface="Times New Roman" pitchFamily="18" charset="0"/>
              </a:rPr>
              <a:t>, кей уақыттарда </a:t>
            </a:r>
            <a:r>
              <a:rPr lang="kk-KZ" sz="1200" dirty="0" smtClean="0">
                <a:solidFill>
                  <a:prstClr val="black"/>
                </a:solidFill>
                <a:latin typeface="Times New Roman" panose="02020603050405020304" pitchFamily="18" charset="0"/>
                <a:cs typeface="Times New Roman" pitchFamily="18" charset="0"/>
              </a:rPr>
              <a:t>жауын-шашын </a:t>
            </a:r>
            <a:r>
              <a:rPr lang="" sz="1200" dirty="0" smtClean="0">
                <a:solidFill>
                  <a:prstClr val="black"/>
                </a:solidFill>
                <a:latin typeface="Times New Roman" panose="02020603050405020304" pitchFamily="18" charset="0"/>
                <a:cs typeface="Times New Roman" pitchFamily="18" charset="0"/>
              </a:rPr>
              <a:t>(жа</a:t>
            </a:r>
            <a:r>
              <a:rPr lang="kk-KZ" sz="1200" dirty="0" smtClean="0">
                <a:solidFill>
                  <a:prstClr val="black"/>
                </a:solidFill>
                <a:latin typeface="Times New Roman" panose="02020603050405020304" pitchFamily="18" charset="0"/>
                <a:cs typeface="Times New Roman" pitchFamily="18" charset="0"/>
              </a:rPr>
              <a:t>ңбыр, қар</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 жаяу бұрқасын, көктайғақ. Оңтүстік-батыстан жел </a:t>
            </a:r>
            <a:r>
              <a:rPr lang="kk-KZ" sz="1200" dirty="0">
                <a:solidFill>
                  <a:prstClr val="black"/>
                </a:solidFill>
                <a:latin typeface="Times New Roman" panose="02020603050405020304" pitchFamily="18" charset="0"/>
                <a:cs typeface="Times New Roman" pitchFamily="18" charset="0"/>
              </a:rPr>
              <a:t>соғады, күші </a:t>
            </a:r>
            <a:r>
              <a:rPr lang="kk-KZ" sz="1200" dirty="0" smtClean="0">
                <a:solidFill>
                  <a:prstClr val="black"/>
                </a:solidFill>
                <a:latin typeface="Times New Roman" panose="02020603050405020304" pitchFamily="18" charset="0"/>
                <a:cs typeface="Times New Roman" pitchFamily="18" charset="0"/>
              </a:rPr>
              <a:t>9-14</a:t>
            </a:r>
            <a:r>
              <a:rPr lang=""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екпіні </a:t>
            </a:r>
            <a:r>
              <a:rPr lang="kk-KZ" sz="1200" dirty="0" smtClean="0">
                <a:solidFill>
                  <a:prstClr val="black"/>
                </a:solidFill>
                <a:latin typeface="Times New Roman" panose="02020603050405020304" pitchFamily="18" charset="0"/>
                <a:cs typeface="Times New Roman" pitchFamily="18" charset="0"/>
              </a:rPr>
              <a:t>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0 градус шамасында.</a:t>
            </a: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 altLang="en-US" sz="1200" b="1" dirty="0" smtClean="0">
                <a:solidFill>
                  <a:schemeClr val="tx1"/>
                </a:solidFill>
                <a:latin typeface="Times New Roman" pitchFamily="18" charset="0"/>
                <a:cs typeface="Times New Roman" pitchFamily="18" charset="0"/>
                <a:sym typeface="+mn-ea"/>
              </a:rPr>
              <a:t>т</a:t>
            </a:r>
            <a:r>
              <a:rPr lang="kk-KZ" altLang="en-US" sz="1200" b="1" dirty="0" smtClean="0">
                <a:solidFill>
                  <a:schemeClr val="tx1"/>
                </a:solidFill>
                <a:latin typeface="Times New Roman" pitchFamily="18" charset="0"/>
                <a:cs typeface="Times New Roman" pitchFamily="18" charset="0"/>
                <a:sym typeface="+mn-ea"/>
              </a:rPr>
              <a:t>өмен</a:t>
            </a:r>
            <a:r>
              <a:rPr lang="kk-KZ" altLang="en-US" sz="1200" dirty="0" smtClean="0">
                <a:solidFill>
                  <a:schemeClr val="tx1"/>
                </a:solidFill>
                <a:latin typeface="Times New Roman" pitchFamily="18" charset="0"/>
                <a:cs typeface="Times New Roman" pitchFamily="18" charset="0"/>
                <a:sym typeface="+mn-ea"/>
              </a:rPr>
              <a:t> болады </a:t>
            </a:r>
            <a:r>
              <a:rPr lang="kk-KZ" altLang="en-US" sz="1200" dirty="0">
                <a:solidFill>
                  <a:schemeClr val="tx1"/>
                </a:solidFill>
                <a:latin typeface="Times New Roman" pitchFamily="18" charset="0"/>
                <a:cs typeface="Times New Roman" pitchFamily="18" charset="0"/>
                <a:sym typeface="+mn-ea"/>
              </a:rPr>
              <a:t>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2069322192"/>
              </p:ext>
            </p:extLst>
          </p:nvPr>
        </p:nvGraphicFramePr>
        <p:xfrm>
          <a:off x="5079207" y="4394729"/>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4</a:t>
                      </a:r>
                      <a:r>
                        <a:rPr lang="kk-KZ" sz="900" dirty="0" smtClean="0">
                          <a:latin typeface="Times New Roman"/>
                          <a:ea typeface="Times New Roman"/>
                          <a:cs typeface="Times New Roman"/>
                          <a:sym typeface="Times New Roman"/>
                        </a:rPr>
                        <a:t>2</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Туяк С. /</a:t>
            </a:r>
            <a:r>
              <a:rPr lang="" altLang="ru-RU" sz="1200" b="1" i="1" dirty="0" smtClean="0">
                <a:solidFill>
                  <a:srgbClr val="000000"/>
                </a:solidFill>
                <a:latin typeface="Times New Roman" panose="02020603050405020304" pitchFamily="18" charset="0"/>
                <a:cs typeface="Times New Roman" panose="02020603050405020304" pitchFamily="18" charset="0"/>
              </a:rPr>
              <a:t>Азилкыясова Л</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26014</TotalTime>
  <Words>558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3813</cp:revision>
  <cp:lastPrinted>2021-07-01T07:38:07Z</cp:lastPrinted>
  <dcterms:created xsi:type="dcterms:W3CDTF">2018-03-27T06:03:00Z</dcterms:created>
  <dcterms:modified xsi:type="dcterms:W3CDTF">2025-11-07T08:52:42Z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