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07308238"/>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258 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15 қыркүйек</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46075"/>
            <a:ext cx="4843496" cy="1862048"/>
          </a:xfrm>
          <a:prstGeom prst="rect">
            <a:avLst/>
          </a:prstGeom>
        </p:spPr>
        <p:txBody>
          <a:bodyPr wrap="square">
            <a:spAutoFit/>
          </a:bodyPr>
          <a:lstStyle/>
          <a:p>
            <a:pPr lvl="0" algn="ctr"/>
            <a:r>
              <a:rPr lang="ru-RU" altLang="ru-RU" sz="1150" b="1" dirty="0" err="1">
                <a:latin typeface="Times New Roman" pitchFamily="18" charset="0"/>
                <a:cs typeface="Times New Roman" pitchFamily="18" charset="0"/>
              </a:rPr>
              <a:t>Ақтөбе</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endParaRPr lang="ru-RU" altLang="ru-RU" sz="1150" b="1" dirty="0">
              <a:latin typeface="Times New Roman" pitchFamily="18" charset="0"/>
              <a:cs typeface="Times New Roman" pitchFamily="18" charset="0"/>
            </a:endParaRPr>
          </a:p>
          <a:p>
            <a:pPr algn="ctr"/>
            <a:r>
              <a:rPr lang="ru-RU" sz="1150"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16 қыркүйек</a:t>
            </a:r>
            <a:r>
              <a:rPr lang="kk-KZ" sz="1150" b="1" dirty="0" smtClean="0">
                <a:solidFill>
                  <a:srgbClr val="000000"/>
                </a:solidFill>
                <a:latin typeface="Times New Roman" pitchFamily="18" charset="0"/>
                <a:cs typeface="Times New Roman" pitchFamily="18" charset="0"/>
              </a:rPr>
              <a:t>ке </a:t>
            </a:r>
            <a:r>
              <a:rPr lang="kk-KZ" altLang="ru-RU" sz="1150" b="1" dirty="0" smtClean="0">
                <a:latin typeface="Times New Roman" pitchFamily="18" charset="0"/>
                <a:cs typeface="Times New Roman" pitchFamily="18" charset="0"/>
              </a:rPr>
              <a:t>ауа-райы </a:t>
            </a:r>
            <a:r>
              <a:rPr lang="kk-KZ" altLang="ru-RU" sz="1150" b="1" dirty="0">
                <a:latin typeface="Times New Roman" pitchFamily="18" charset="0"/>
                <a:cs typeface="Times New Roman" pitchFamily="18" charset="0"/>
              </a:rPr>
              <a:t>болжамы</a:t>
            </a:r>
            <a:endParaRPr lang="ru-RU" altLang="ru-RU" sz="1150" b="1" dirty="0">
              <a:latin typeface="Times New Roman" pitchFamily="18" charset="0"/>
              <a:cs typeface="Times New Roman" pitchFamily="18" charset="0"/>
            </a:endParaRPr>
          </a:p>
          <a:p>
            <a:pPr algn="ctr"/>
            <a:r>
              <a:rPr lang="ru-RU" altLang="ru-RU" sz="1150" b="1" dirty="0" smtClean="0">
                <a:solidFill>
                  <a:srgbClr val="000000"/>
                </a:solidFill>
                <a:latin typeface="Times New Roman" pitchFamily="18" charset="0"/>
                <a:cs typeface="Times New Roman" pitchFamily="18" charset="0"/>
              </a:rPr>
              <a:t>2025 ж. </a:t>
            </a:r>
            <a:r>
              <a:rPr lang="kk-KZ" altLang="ru-RU" sz="1150" b="1" dirty="0" smtClean="0">
                <a:latin typeface="Times New Roman" panose="02020603050405020304" pitchFamily="18" charset="0"/>
                <a:cs typeface="Times New Roman" panose="02020603050405020304" pitchFamily="18" charset="0"/>
              </a:rPr>
              <a:t>15 </a:t>
            </a:r>
            <a:r>
              <a:rPr lang="kk-KZ" sz="1150" b="1" dirty="0" smtClean="0">
                <a:latin typeface="Times New Roman" panose="02020603050405020304" pitchFamily="18" charset="0"/>
                <a:cs typeface="Times New Roman" panose="02020603050405020304" pitchFamily="18" charset="0"/>
              </a:rPr>
              <a:t>қыркүйек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a:t>
            </a:r>
            <a:r>
              <a:rPr lang="ru-RU" altLang="ru-RU" sz="1150" b="1" dirty="0" smtClean="0">
                <a:solidFill>
                  <a:srgbClr val="000000"/>
                </a:solidFill>
                <a:latin typeface="Times New Roman" pitchFamily="18" charset="0"/>
                <a:cs typeface="Times New Roman" pitchFamily="18" charset="0"/>
              </a:rPr>
              <a:t>20-дан </a:t>
            </a:r>
            <a:r>
              <a:rPr lang="ru-RU" sz="1150"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16 қыркүйек</a:t>
            </a:r>
            <a:r>
              <a:rPr lang="kk-KZ" sz="1150" b="1" dirty="0" smtClean="0">
                <a:solidFill>
                  <a:srgbClr val="000000"/>
                </a:solidFill>
                <a:latin typeface="Times New Roman" pitchFamily="18" charset="0"/>
                <a:cs typeface="Times New Roman" pitchFamily="18" charset="0"/>
              </a:rPr>
              <a:t>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20-ға </a:t>
            </a:r>
            <a:r>
              <a:rPr lang="ru-RU" altLang="ru-RU" sz="1150" b="1" dirty="0" err="1">
                <a:solidFill>
                  <a:srgbClr val="000000"/>
                </a:solidFill>
                <a:latin typeface="Times New Roman" pitchFamily="18" charset="0"/>
                <a:cs typeface="Times New Roman" pitchFamily="18" charset="0"/>
              </a:rPr>
              <a:t>дейін</a:t>
            </a:r>
            <a:endParaRPr lang="ru-RU" altLang="ru-RU" sz="1150" b="1" dirty="0">
              <a:solidFill>
                <a:srgbClr val="000000"/>
              </a:solidFill>
              <a:latin typeface="Times New Roman" pitchFamily="18" charset="0"/>
              <a:cs typeface="Times New Roman" pitchFamily="18" charset="0"/>
              <a:sym typeface="+mn-ea"/>
            </a:endParaRPr>
          </a:p>
          <a:p>
            <a:pPr algn="just"/>
            <a:r>
              <a:rPr lang="kk-KZ" sz="1150" dirty="0" smtClean="0">
                <a:latin typeface="Times New Roman" panose="02020603050405020304" pitchFamily="18" charset="0"/>
                <a:cs typeface="Times New Roman" panose="02020603050405020304" pitchFamily="18" charset="0"/>
              </a:rPr>
              <a:t>Көшпелі </a:t>
            </a:r>
            <a:r>
              <a:rPr lang="kk-KZ" sz="1150" dirty="0">
                <a:latin typeface="Times New Roman" panose="02020603050405020304" pitchFamily="18" charset="0"/>
                <a:cs typeface="Times New Roman" panose="02020603050405020304" pitchFamily="18" charset="0"/>
              </a:rPr>
              <a:t>бұлтты, </a:t>
            </a:r>
            <a:r>
              <a:rPr lang="kk-KZ" sz="1150" dirty="0" smtClean="0">
                <a:latin typeface="Times New Roman" panose="02020603050405020304" pitchFamily="18" charset="0"/>
                <a:cs typeface="Times New Roman" panose="02020603050405020304" pitchFamily="18" charset="0"/>
              </a:rPr>
              <a:t>жауын-шашынсыз. Солтүстік-шығыстан жел соғады, күші  6-11 </a:t>
            </a:r>
            <a:r>
              <a:rPr lang="kk-KZ" sz="1150" dirty="0">
                <a:latin typeface="Times New Roman" panose="02020603050405020304" pitchFamily="18" charset="0"/>
                <a:cs typeface="Times New Roman" panose="02020603050405020304" pitchFamily="18" charset="0"/>
              </a:rPr>
              <a:t>м/с. Ауа температурасы түнде </a:t>
            </a:r>
            <a:r>
              <a:rPr lang="kk-KZ" sz="1150" dirty="0" smtClean="0">
                <a:latin typeface="Times New Roman" panose="02020603050405020304" pitchFamily="18" charset="0"/>
                <a:cs typeface="Times New Roman" panose="02020603050405020304" pitchFamily="18" charset="0"/>
              </a:rPr>
              <a:t>7-9, </a:t>
            </a:r>
            <a:r>
              <a:rPr lang="kk-KZ" sz="1150">
                <a:latin typeface="Times New Roman" panose="02020603050405020304" pitchFamily="18" charset="0"/>
                <a:cs typeface="Times New Roman" panose="02020603050405020304" pitchFamily="18" charset="0"/>
              </a:rPr>
              <a:t>күндіз </a:t>
            </a:r>
            <a:r>
              <a:rPr lang="kk-KZ" sz="1150" smtClean="0">
                <a:latin typeface="Times New Roman" panose="02020603050405020304" pitchFamily="18" charset="0"/>
                <a:cs typeface="Times New Roman" panose="02020603050405020304" pitchFamily="18" charset="0"/>
              </a:rPr>
              <a:t>19-21 </a:t>
            </a:r>
            <a:r>
              <a:rPr lang="kk-KZ" sz="1150" dirty="0">
                <a:latin typeface="Times New Roman" panose="02020603050405020304" pitchFamily="18" charset="0"/>
                <a:cs typeface="Times New Roman" panose="02020603050405020304" pitchFamily="18" charset="0"/>
              </a:rPr>
              <a:t>градус жылы болады.</a:t>
            </a:r>
            <a:endParaRPr lang="kk-KZ" sz="1150" dirty="0" smtClean="0">
              <a:latin typeface="Times New Roman" panose="02020603050405020304" pitchFamily="18" charset="0"/>
              <a:cs typeface="Times New Roman" panose="02020603050405020304" pitchFamily="18" charset="0"/>
            </a:endParaRPr>
          </a:p>
          <a:p>
            <a:pPr algn="ctr"/>
            <a:r>
              <a:rPr lang="kk-KZ" sz="1150" b="1" dirty="0" smtClean="0">
                <a:latin typeface="Times New Roman" panose="02020603050405020304" pitchFamily="18" charset="0"/>
                <a:cs typeface="Times New Roman" panose="02020603050405020304" pitchFamily="18" charset="0"/>
              </a:rPr>
              <a:t>17 қыркүйекке</a:t>
            </a:r>
            <a:endParaRPr lang="kk-KZ" altLang="ru-RU" sz="1150" b="1" dirty="0" smtClean="0">
              <a:solidFill>
                <a:srgbClr val="000000"/>
              </a:solidFill>
              <a:latin typeface="Times New Roman" pitchFamily="18" charset="0"/>
              <a:cs typeface="Times New Roman" pitchFamily="18" charset="0"/>
            </a:endParaRPr>
          </a:p>
          <a:p>
            <a:pPr algn="ctr"/>
            <a:r>
              <a:rPr lang="ru-RU" sz="1150" b="1" dirty="0" smtClean="0">
                <a:solidFill>
                  <a:srgbClr val="000000"/>
                </a:solidFill>
                <a:latin typeface="Times New Roman" pitchFamily="18" charset="0"/>
                <a:cs typeface="Times New Roman" pitchFamily="18" charset="0"/>
              </a:rPr>
              <a:t>2025 </a:t>
            </a:r>
            <a:r>
              <a:rPr lang="ru-RU" sz="1150" b="1" dirty="0">
                <a:solidFill>
                  <a:srgbClr val="000000"/>
                </a:solidFill>
                <a:latin typeface="Times New Roman" pitchFamily="18" charset="0"/>
                <a:cs typeface="Times New Roman" pitchFamily="18" charset="0"/>
              </a:rPr>
              <a:t>ж. </a:t>
            </a:r>
            <a:r>
              <a:rPr lang="kk-KZ" sz="1150" b="1" dirty="0" smtClean="0">
                <a:latin typeface="Times New Roman" panose="02020603050405020304" pitchFamily="18" charset="0"/>
                <a:cs typeface="Times New Roman" panose="02020603050405020304" pitchFamily="18" charset="0"/>
              </a:rPr>
              <a:t>16 </a:t>
            </a:r>
            <a:r>
              <a:rPr lang="kk-KZ" sz="1150" b="1" dirty="0">
                <a:latin typeface="Times New Roman" panose="02020603050405020304" pitchFamily="18" charset="0"/>
                <a:cs typeface="Times New Roman" panose="02020603050405020304" pitchFamily="18" charset="0"/>
              </a:rPr>
              <a:t>қыркүйек </a:t>
            </a:r>
            <a:r>
              <a:rPr lang="ru-RU" sz="1150" b="1" dirty="0" err="1" smtClean="0">
                <a:solidFill>
                  <a:srgbClr val="000000"/>
                </a:solidFill>
                <a:latin typeface="Times New Roman" pitchFamily="18" charset="0"/>
                <a:cs typeface="Times New Roman" pitchFamily="18" charset="0"/>
              </a:rPr>
              <a:t>сағ</a:t>
            </a:r>
            <a:r>
              <a:rPr lang="ru-RU" sz="1150" b="1" dirty="0">
                <a:solidFill>
                  <a:srgbClr val="000000"/>
                </a:solidFill>
                <a:latin typeface="Times New Roman" pitchFamily="18" charset="0"/>
                <a:cs typeface="Times New Roman" pitchFamily="18" charset="0"/>
              </a:rPr>
              <a:t>. </a:t>
            </a:r>
            <a:r>
              <a:rPr lang="ru-RU" sz="1150" b="1" dirty="0" smtClean="0">
                <a:solidFill>
                  <a:srgbClr val="000000"/>
                </a:solidFill>
                <a:latin typeface="Times New Roman" pitchFamily="18" charset="0"/>
                <a:cs typeface="Times New Roman" pitchFamily="18" charset="0"/>
              </a:rPr>
              <a:t>20-дан </a:t>
            </a:r>
            <a:r>
              <a:rPr lang="ru-RU" sz="1150" b="1" dirty="0" err="1">
                <a:solidFill>
                  <a:srgbClr val="000000"/>
                </a:solidFill>
                <a:latin typeface="Times New Roman" pitchFamily="18" charset="0"/>
                <a:cs typeface="Times New Roman" pitchFamily="18" charset="0"/>
              </a:rPr>
              <a:t>бастап</a:t>
            </a:r>
            <a:r>
              <a:rPr lang="ru-RU" sz="1150" b="1" dirty="0">
                <a:solidFill>
                  <a:srgbClr val="000000"/>
                </a:solidFill>
                <a:latin typeface="Times New Roman" pitchFamily="18" charset="0"/>
                <a:cs typeface="Times New Roman" pitchFamily="18" charset="0"/>
              </a:rPr>
              <a:t> </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17</a:t>
            </a:r>
            <a:r>
              <a:rPr lang="kk-KZ" sz="1150" b="1" dirty="0" smtClean="0">
                <a:latin typeface="Times New Roman" panose="02020603050405020304" pitchFamily="18" charset="0"/>
                <a:cs typeface="Times New Roman" panose="02020603050405020304" pitchFamily="18" charset="0"/>
              </a:rPr>
              <a:t> қыркүйек </a:t>
            </a:r>
            <a:r>
              <a:rPr lang="ru-RU" sz="1150" b="1" dirty="0" err="1" smtClean="0">
                <a:solidFill>
                  <a:srgbClr val="000000"/>
                </a:solidFill>
                <a:latin typeface="Times New Roman" pitchFamily="18" charset="0"/>
                <a:cs typeface="Times New Roman" pitchFamily="18" charset="0"/>
              </a:rPr>
              <a:t>сағ</a:t>
            </a:r>
            <a:r>
              <a:rPr lang="ru-RU" sz="1150" b="1" dirty="0">
                <a:solidFill>
                  <a:srgbClr val="000000"/>
                </a:solidFill>
                <a:latin typeface="Times New Roman" pitchFamily="18" charset="0"/>
                <a:cs typeface="Times New Roman" pitchFamily="18" charset="0"/>
              </a:rPr>
              <a:t>. </a:t>
            </a:r>
            <a:r>
              <a:rPr lang="ru-RU" sz="1150" b="1" dirty="0" smtClean="0">
                <a:solidFill>
                  <a:srgbClr val="000000"/>
                </a:solidFill>
                <a:latin typeface="Times New Roman" pitchFamily="18" charset="0"/>
                <a:cs typeface="Times New Roman" pitchFamily="18" charset="0"/>
              </a:rPr>
              <a:t>08-ге </a:t>
            </a:r>
            <a:r>
              <a:rPr lang="ru-RU" sz="1150" b="1" dirty="0" err="1" smtClean="0">
                <a:solidFill>
                  <a:srgbClr val="000000"/>
                </a:solidFill>
                <a:latin typeface="Times New Roman" pitchFamily="18" charset="0"/>
                <a:cs typeface="Times New Roman" pitchFamily="18" charset="0"/>
              </a:rPr>
              <a:t>дейін</a:t>
            </a:r>
            <a:endParaRPr lang="ru-RU" sz="1150" b="1" dirty="0" smtClean="0">
              <a:solidFill>
                <a:srgbClr val="000000"/>
              </a:solidFill>
              <a:latin typeface="Times New Roman" pitchFamily="18" charset="0"/>
              <a:cs typeface="Times New Roman" pitchFamily="18" charset="0"/>
            </a:endParaRPr>
          </a:p>
          <a:p>
            <a:pPr algn="just"/>
            <a:r>
              <a:rPr lang="kk-KZ" sz="1150" dirty="0" smtClean="0">
                <a:latin typeface="Times New Roman" panose="02020603050405020304" pitchFamily="18" charset="0"/>
                <a:cs typeface="Times New Roman" panose="02020603050405020304" pitchFamily="18" charset="0"/>
              </a:rPr>
              <a:t>Көшпелі бұлтты</a:t>
            </a:r>
            <a:r>
              <a:rPr lang="kk-KZ" sz="1150" dirty="0">
                <a:latin typeface="Times New Roman" panose="02020603050405020304" pitchFamily="18" charset="0"/>
                <a:cs typeface="Times New Roman" panose="02020603050405020304" pitchFamily="18" charset="0"/>
              </a:rPr>
              <a:t>, </a:t>
            </a:r>
            <a:r>
              <a:rPr lang="kk-KZ" sz="1150" dirty="0" smtClean="0">
                <a:latin typeface="Times New Roman" panose="02020603050405020304" pitchFamily="18" charset="0"/>
                <a:cs typeface="Times New Roman" panose="02020603050405020304" pitchFamily="18" charset="0"/>
              </a:rPr>
              <a:t>жауын-шашынсыз. Солтүстік-шығыстан жел соғады, күші 5-10 м/с</a:t>
            </a:r>
            <a:r>
              <a:rPr lang="kk-KZ" sz="1150" dirty="0">
                <a:latin typeface="Times New Roman" panose="02020603050405020304" pitchFamily="18" charset="0"/>
                <a:cs typeface="Times New Roman" panose="02020603050405020304" pitchFamily="18" charset="0"/>
              </a:rPr>
              <a:t>. Ауа температурасы </a:t>
            </a:r>
            <a:r>
              <a:rPr lang="kk-KZ" sz="1150" dirty="0" smtClean="0">
                <a:latin typeface="Times New Roman" panose="02020603050405020304" pitchFamily="18" charset="0"/>
                <a:cs typeface="Times New Roman" panose="02020603050405020304" pitchFamily="18" charset="0"/>
              </a:rPr>
              <a:t>6-8 градус </a:t>
            </a:r>
            <a:r>
              <a:rPr lang="kk-KZ" sz="1150" dirty="0">
                <a:latin typeface="Times New Roman" panose="02020603050405020304" pitchFamily="18" charset="0"/>
                <a:cs typeface="Times New Roman" panose="02020603050405020304" pitchFamily="18" charset="0"/>
              </a:rPr>
              <a:t>жылы болады.</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298197259"/>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xmlns="" val="3583770891"/>
                    </a:ext>
                  </a:extLst>
                </a:gridCol>
                <a:gridCol w="1428237">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000" b="0" i="0" u="none" strike="noStrike" dirty="0" smtClean="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1175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235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152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0,761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16</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0,040</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0,225</a:t>
                      </a:r>
                      <a:endParaRPr lang="ru-RU" sz="1000" b="0" i="0" u="none" strike="noStrike" dirty="0" smtClean="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15 </a:t>
            </a:r>
            <a:r>
              <a:rPr lang="kk-KZ" altLang="ru-RU" sz="1200" b="1" dirty="0">
                <a:latin typeface="Times New Roman" panose="02020603050405020304" pitchFamily="18" charset="0"/>
                <a:cs typeface="Times New Roman" panose="02020603050405020304" pitchFamily="18" charset="0"/>
              </a:rPr>
              <a:t>қыркүйектегі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40322" y="2215611"/>
            <a:ext cx="4728063" cy="98488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150" dirty="0" smtClean="0">
                <a:solidFill>
                  <a:schemeClr val="tx1"/>
                </a:solidFill>
                <a:latin typeface="Times New Roman" panose="02020603050405020304" pitchFamily="18" charset="0"/>
                <a:cs typeface="Times New Roman" panose="02020603050405020304" pitchFamily="18" charset="0"/>
              </a:rPr>
              <a:t>2025 </a:t>
            </a:r>
            <a:r>
              <a:rPr lang="kk-KZ" sz="1150" dirty="0">
                <a:solidFill>
                  <a:schemeClr val="tx1"/>
                </a:solidFill>
                <a:latin typeface="Times New Roman" panose="02020603050405020304" pitchFamily="18" charset="0"/>
                <a:cs typeface="Times New Roman" panose="02020603050405020304" pitchFamily="18" charset="0"/>
              </a:rPr>
              <a:t>жылғы </a:t>
            </a:r>
            <a:r>
              <a:rPr lang="kk-KZ" sz="1150" dirty="0" smtClean="0">
                <a:solidFill>
                  <a:schemeClr val="tx1"/>
                </a:solidFill>
                <a:latin typeface="Times New Roman" panose="02020603050405020304" pitchFamily="18" charset="0"/>
                <a:cs typeface="Times New Roman" panose="02020603050405020304" pitchFamily="18" charset="0"/>
              </a:rPr>
              <a:t>16 қыркүйекте,</a:t>
            </a:r>
            <a:r>
              <a:rPr lang="ru-RU" sz="1150" dirty="0" smtClean="0">
                <a:solidFill>
                  <a:schemeClr val="tx1"/>
                </a:solidFill>
                <a:latin typeface="Times New Roman" panose="02020603050405020304" pitchFamily="18" charset="0"/>
                <a:cs typeface="Times New Roman" panose="02020603050405020304" pitchFamily="18" charset="0"/>
              </a:rPr>
              <a:t> </a:t>
            </a:r>
            <a:r>
              <a:rPr lang="kk-KZ" sz="1150" dirty="0" smtClean="0">
                <a:solidFill>
                  <a:schemeClr val="tx1"/>
                </a:solidFill>
                <a:latin typeface="Times New Roman" panose="02020603050405020304" pitchFamily="18" charset="0"/>
                <a:cs typeface="Times New Roman" panose="02020603050405020304" pitchFamily="18" charset="0"/>
              </a:rPr>
              <a:t>17 қыркүйек түнде </a:t>
            </a: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a:solidFill>
                  <a:schemeClr val="tx1"/>
                </a:solidFill>
                <a:latin typeface="Times New Roman" panose="02020603050405020304" pitchFamily="18" charset="0"/>
                <a:cs typeface="Times New Roman" panose="02020603050405020304" pitchFamily="18" charset="0"/>
              </a:rPr>
              <a:t>5</a:t>
            </a:r>
            <a:r>
              <a:rPr lang="ru-RU" sz="115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заттардың</a:t>
            </a:r>
            <a:r>
              <a:rPr lang="ru-RU" sz="1150" dirty="0">
                <a:solidFill>
                  <a:schemeClr val="tx1"/>
                </a:solidFill>
                <a:latin typeface="Times New Roman" panose="02020603050405020304" pitchFamily="18" charset="0"/>
                <a:cs typeface="Times New Roman" panose="02020603050405020304" pitchFamily="18" charset="0"/>
              </a:rPr>
              <a:t> </a:t>
            </a:r>
            <a:r>
              <a:rPr lang="kk-KZ" sz="1150" b="1" dirty="0" smtClean="0">
                <a:solidFill>
                  <a:schemeClr val="tx1"/>
                </a:solidFill>
                <a:latin typeface="Times New Roman" panose="02020603050405020304" pitchFamily="18" charset="0"/>
                <a:cs typeface="Times New Roman" panose="02020603050405020304" pitchFamily="18" charset="0"/>
              </a:rPr>
              <a:t>жиналуына </a:t>
            </a:r>
            <a:r>
              <a:rPr lang="ru-RU" sz="1150" dirty="0" err="1" smtClean="0">
                <a:solidFill>
                  <a:schemeClr val="tx1"/>
                </a:solidFill>
                <a:latin typeface="Times New Roman" panose="02020603050405020304" pitchFamily="18" charset="0"/>
                <a:cs typeface="Times New Roman" panose="02020603050405020304" pitchFamily="18" charset="0"/>
              </a:rPr>
              <a:t>ықпал</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етеді</a:t>
            </a:r>
            <a:r>
              <a:rPr lang="ru-RU" sz="1150" dirty="0" smtClean="0">
                <a:solidFill>
                  <a:schemeClr val="tx1"/>
                </a:solidFill>
                <a:latin typeface="Times New Roman" panose="02020603050405020304" pitchFamily="18" charset="0"/>
                <a:cs typeface="Times New Roman" panose="02020603050405020304" pitchFamily="18" charset="0"/>
              </a:rPr>
              <a:t>.</a:t>
            </a:r>
          </a:p>
          <a:p>
            <a:pPr indent="185738" algn="just"/>
            <a:r>
              <a:rPr lang="ru-RU" sz="1150" dirty="0" err="1" smtClean="0">
                <a:solidFill>
                  <a:schemeClr val="tx1"/>
                </a:solidFill>
                <a:latin typeface="Times New Roman" panose="02020603050405020304" pitchFamily="18" charset="0"/>
                <a:cs typeface="Times New Roman" panose="02020603050405020304" pitchFamily="18" charset="0"/>
              </a:rPr>
              <a:t>Жалпы</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көтеріңкі</a:t>
            </a:r>
            <a:r>
              <a:rPr lang="ru-RU" altLang="en-US" sz="1200" dirty="0" smtClean="0">
                <a:solidFill>
                  <a:srgbClr val="000000"/>
                </a:solidFill>
                <a:latin typeface="Times New Roman" panose="02020603050405020304" pitchFamily="18" charset="0"/>
              </a:rPr>
              <a:t> </a:t>
            </a:r>
            <a:r>
              <a:rPr lang="kk-KZ" sz="1150" dirty="0" smtClean="0">
                <a:solidFill>
                  <a:srgbClr val="000000"/>
                </a:solidFill>
                <a:latin typeface="Times New Roman" panose="02020603050405020304" pitchFamily="18" charset="0"/>
                <a:cs typeface="Times New Roman" panose="02020603050405020304" pitchFamily="18" charset="0"/>
              </a:rPr>
              <a:t>б</a:t>
            </a:r>
            <a:r>
              <a:rPr lang="ru-RU" sz="1150" dirty="0" err="1">
                <a:solidFill>
                  <a:schemeClr val="tx1"/>
                </a:solidFill>
                <a:latin typeface="Times New Roman" panose="02020603050405020304" pitchFamily="18" charset="0"/>
                <a:cs typeface="Times New Roman" panose="02020603050405020304" pitchFamily="18" charset="0"/>
              </a:rPr>
              <a:t>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46900" y="3146346"/>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78373"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Снигирева Н.Г./Сұлтанова Н.А.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35251</TotalTime>
  <Words>518</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6029</cp:revision>
  <cp:lastPrinted>2021-07-01T07:38:07Z</cp:lastPrinted>
  <dcterms:created xsi:type="dcterms:W3CDTF">2018-03-27T06:03:00Z</dcterms:created>
  <dcterms:modified xsi:type="dcterms:W3CDTF">2025-09-15T09:12:46Z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