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78" d="100"/>
          <a:sy n="78" d="100"/>
        </p:scale>
        <p:origin x="102" y="4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45017955"/>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256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86232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14</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қыркүйек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solidFill>
                  <a:prstClr val="black"/>
                </a:solidFill>
                <a:latin typeface="Times New Roman" panose="02020603050405020304" pitchFamily="18" charset="0"/>
                <a:cs typeface="Times New Roman" panose="02020603050405020304" pitchFamily="18" charset="0"/>
              </a:rPr>
              <a:t>13 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14</a:t>
            </a:r>
            <a:r>
              <a:rPr lang="kk-KZ" sz="1200" b="1" dirty="0" smtClean="0">
                <a:solidFill>
                  <a:prstClr val="black"/>
                </a:solidFill>
                <a:latin typeface="Times New Roman" panose="02020603050405020304" pitchFamily="18" charset="0"/>
                <a:cs typeface="Times New Roman" panose="02020603050405020304" pitchFamily="18" charset="0"/>
              </a:rPr>
              <a:t> 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kk-KZ" sz="1200"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a:t>
            </a:r>
            <a:r>
              <a:rPr lang="ru-RU" sz="1200" dirty="0" smtClean="0">
                <a:latin typeface="Times New Roman" panose="02020603050405020304" pitchFamily="18" charset="0"/>
                <a:ea typeface="Times New Roman" panose="02020603050405020304" pitchFamily="18" charset="0"/>
              </a:rPr>
              <a:t>,</a:t>
            </a:r>
            <a:r>
              <a:rPr lang="kk-KZ" sz="1200" dirty="0" smtClean="0">
                <a:latin typeface="Times New Roman" panose="02020603050405020304" pitchFamily="18" charset="0"/>
                <a:ea typeface="Times New Roman" panose="02020603050405020304" pitchFamily="18" charset="0"/>
              </a:rPr>
              <a:t> жауын-шашынсыз.</a:t>
            </a:r>
            <a:r>
              <a:rPr lang="ru-RU" sz="1200" dirty="0" smtClean="0">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Солтүстік-шығыстан</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түнде 2-7, күндіз 7-12 </a:t>
            </a:r>
            <a:r>
              <a:rPr lang="kk-KZ" sz="1200" kern="900" dirty="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түнде</a:t>
            </a:r>
            <a:r>
              <a:rPr lang="ru-RU" sz="1200">
                <a:latin typeface="Times New Roman" panose="02020603050405020304" pitchFamily="18" charset="0"/>
                <a:ea typeface="Calibri" panose="020F0502020204030204" pitchFamily="34" charset="0"/>
                <a:cs typeface="Times New Roman" panose="02020603050405020304" pitchFamily="18" charset="0"/>
              </a:rPr>
              <a:t> </a:t>
            </a:r>
            <a:r>
              <a:rPr lang="ru-RU" sz="1200" smtClean="0">
                <a:latin typeface="Times New Roman" panose="02020603050405020304" pitchFamily="18" charset="0"/>
                <a:ea typeface="Calibri" panose="020F0502020204030204" pitchFamily="34" charset="0"/>
                <a:cs typeface="Times New Roman" panose="02020603050405020304" pitchFamily="18" charset="0"/>
              </a:rPr>
              <a:t>3</a:t>
            </a:r>
            <a:r>
              <a:rPr lang="ru-RU" sz="1200" smtClean="0">
                <a:latin typeface="Times New Roman" panose="02020603050405020304" pitchFamily="18" charset="0"/>
                <a:ea typeface="Calibri" panose="020F0502020204030204" pitchFamily="34" charset="0"/>
                <a:cs typeface="Times New Roman" panose="02020603050405020304" pitchFamily="18" charset="0"/>
              </a:rPr>
              <a:t>-5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жылы</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түнде</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топыра</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қ бетіңде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1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градус үсік күтіледі,</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күндіз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15-17 градус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жылы</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15 </a:t>
            </a:r>
            <a:r>
              <a:rPr lang="kk-KZ" sz="1200" b="1" dirty="0">
                <a:solidFill>
                  <a:prstClr val="black"/>
                </a:solidFill>
                <a:latin typeface="Times New Roman" panose="02020603050405020304" pitchFamily="18" charset="0"/>
                <a:cs typeface="Times New Roman" panose="02020603050405020304" pitchFamily="18" charset="0"/>
              </a:rPr>
              <a:t>қыркүйек </a:t>
            </a:r>
          </a:p>
          <a:p>
            <a:pPr algn="ctr"/>
            <a:r>
              <a:rPr lang="kk-KZ" sz="1200" b="1" dirty="0" smtClean="0">
                <a:solidFill>
                  <a:prstClr val="black"/>
                </a:solidFill>
                <a:latin typeface="Times New Roman" panose="02020603050405020304" pitchFamily="18" charset="0"/>
                <a:cs typeface="Times New Roman" panose="02020603050405020304" pitchFamily="18" charset="0"/>
              </a:rPr>
              <a:t>14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15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Солтүстік-шығыстан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күші 7-12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4-6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63107375"/>
              </p:ext>
            </p:extLst>
          </p:nvPr>
        </p:nvGraphicFramePr>
        <p:xfrm>
          <a:off x="5024389" y="4169325"/>
          <a:ext cx="4716320" cy="2223135"/>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1106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smtClean="0">
                          <a:solidFill>
                            <a:srgbClr val="000000"/>
                          </a:solidFill>
                          <a:effectLst/>
                          <a:latin typeface="Calibri" panose="020F0502020204030204" pitchFamily="34" charset="0"/>
                        </a:rPr>
                        <a:t>.221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2187636834"/>
              </p:ext>
            </p:extLst>
          </p:nvPr>
        </p:nvGraphicFramePr>
        <p:xfrm>
          <a:off x="4996988" y="6248200"/>
          <a:ext cx="4780548" cy="579120"/>
        </p:xfrm>
        <a:graphic>
          <a:graphicData uri="http://schemas.openxmlformats.org/drawingml/2006/table">
            <a:tbl>
              <a:tblPr/>
              <a:tblGrid>
                <a:gridCol w="4780548">
                  <a:extLst>
                    <a:ext uri="{9D8B030D-6E8A-4147-A177-3AD203B41FA5}">
                      <a16:colId xmlns="" xmlns:a16="http://schemas.microsoft.com/office/drawing/2014/main"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13</a:t>
            </a:r>
            <a:r>
              <a:rPr lang="kk-KZ" sz="1200" b="1" dirty="0" smtClean="0">
                <a:solidFill>
                  <a:prstClr val="black"/>
                </a:solidFill>
                <a:latin typeface="Times New Roman" panose="02020603050405020304" pitchFamily="18" charset="0"/>
                <a:cs typeface="Times New Roman" panose="02020603050405020304" pitchFamily="18" charset="0"/>
              </a:rPr>
              <a:t> қыркүйек</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2247" y="2589664"/>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14 </a:t>
            </a:r>
            <a:r>
              <a:rPr lang="kk-KZ" sz="1200" dirty="0">
                <a:solidFill>
                  <a:prstClr val="black"/>
                </a:solidFill>
                <a:latin typeface="Times New Roman" panose="02020603050405020304" pitchFamily="18" charset="0"/>
                <a:cs typeface="Times New Roman" panose="02020603050405020304" pitchFamily="18" charset="0"/>
              </a:rPr>
              <a:t>қыркүйек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25934</TotalTime>
  <Words>593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5070</cp:revision>
  <cp:lastPrinted>2021-07-01T07:38:07Z</cp:lastPrinted>
  <dcterms:created xsi:type="dcterms:W3CDTF">2018-03-27T06:03:00Z</dcterms:created>
  <dcterms:modified xsi:type="dcterms:W3CDTF">2025-09-13T07:17:59Z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