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userDrawn="1">
          <p15:clr>
            <a:srgbClr val="A4A3A4"/>
          </p15:clr>
        </p15:guide>
        <p15:guide id="2" pos="310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4" d="100"/>
          <a:sy n="104" d="100"/>
        </p:scale>
        <p:origin x="114" y="13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340">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34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34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70" marR="0" lvl="1" indent="0" algn="l" defTabSz="94234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340" marR="0" lvl="2" indent="0" algn="l" defTabSz="94234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510" marR="0" lvl="3" indent="0" algn="l" defTabSz="94234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680" marR="0" lvl="4" indent="0" algn="l" defTabSz="94234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34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t>‹#›</a:t>
            </a:fld>
            <a:endParaRPr lang="ru-RU" altLang="en-US" sz="1300" dirty="0"/>
          </a:p>
        </p:txBody>
      </p:sp>
    </p:spTree>
    <p:extLst>
      <p:ext uri="{BB962C8B-B14F-4D97-AF65-F5344CB8AC3E}">
        <p14:creationId xmlns:p14="http://schemas.microsoft.com/office/powerpoint/2010/main" val="2627734324"/>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318292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8" cy="347663"/>
        </p:xfrm>
        <a:graphic>
          <a:graphicData uri="http://schemas.openxmlformats.org/drawingml/2006/table">
            <a:tbl>
              <a:tblPr/>
              <a:tblGrid>
                <a:gridCol w="4465638"/>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Актау қ.</a:t>
                      </a:r>
                    </a:p>
                  </a:txBody>
                  <a:tcPr marL="114329" marR="114329" marT="0" marB="0">
                    <a:lnL>
                      <a:noFill/>
                    </a:lnL>
                    <a:lnR>
                      <a:noFill/>
                    </a:lnR>
                    <a:lnT>
                      <a:noFill/>
                    </a:lnT>
                    <a:lnB>
                      <a:noFill/>
                    </a:lnB>
                    <a:lnTlToBr>
                      <a:noFill/>
                    </a:lnTlToBr>
                    <a:lnBlToTr>
                      <a:noFill/>
                    </a:lnBlToTr>
                    <a:noFill/>
                  </a:tcPr>
                </a:tc>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54945122"/>
              </p:ext>
            </p:extLst>
          </p:nvPr>
        </p:nvGraphicFramePr>
        <p:xfrm>
          <a:off x="344488" y="2141593"/>
          <a:ext cx="4465638" cy="1935480"/>
        </p:xfrm>
        <a:graphic>
          <a:graphicData uri="http://schemas.openxmlformats.org/drawingml/2006/table">
            <a:tbl>
              <a:tblPr/>
              <a:tblGrid>
                <a:gridCol w="4465638"/>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25</a:t>
                      </a:r>
                      <a:r>
                        <a:rPr lang="ru-RU" altLang="en-US" sz="1600" b="1" i="1" dirty="0" smtClean="0">
                          <a:solidFill>
                            <a:srgbClr val="002060"/>
                          </a:solidFill>
                          <a:latin typeface="Times New Roman" panose="02020603050405020304" pitchFamily="18" charset="0"/>
                          <a:cs typeface="Times New Roman" panose="02020603050405020304" pitchFamily="18" charset="0"/>
                        </a:rPr>
                        <a:t>6</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lang="en-US" altLang="zh-CN" sz="1200" b="1" i="1" dirty="0">
                          <a:solidFill>
                            <a:srgbClr val="002060"/>
                          </a:solidFill>
                          <a:latin typeface="Times New Roman" panose="02020603050405020304" pitchFamily="18" charset="0"/>
                          <a:cs typeface="Times New Roman" panose="02020603050405020304" pitchFamily="18" charset="0"/>
                        </a:rPr>
                        <a:t>2025</a:t>
                      </a:r>
                      <a:r>
                        <a:rPr lang="en-US"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13 </a:t>
                      </a:r>
                      <a:r>
                        <a:rPr lang="ru-RU" altLang="zh-CN" sz="1200" b="1" i="1" baseline="0" dirty="0" err="1">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p:cNvGraphicFramePr>
            <a:graphicFrameLocks noGrp="1"/>
          </p:cNvGraphicFramePr>
          <p:nvPr/>
        </p:nvGraphicFramePr>
        <p:xfrm>
          <a:off x="5024734" y="4293347"/>
          <a:ext cx="4662697" cy="1512171"/>
        </p:xfrm>
        <a:graphic>
          <a:graphicData uri="http://schemas.openxmlformats.org/drawingml/2006/table">
            <a:tbl>
              <a:tblPr firstRow="1" bandRow="1">
                <a:tableStyleId>{5C22544A-7EE6-4342-B048-85BDC9FD1C3A}</a:tableStyleId>
              </a:tblPr>
              <a:tblGrid>
                <a:gridCol w="1794180"/>
                <a:gridCol w="1431451"/>
                <a:gridCol w="1437066"/>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a:solidFill>
                            <a:schemeClr val="tx1"/>
                          </a:solidFill>
                          <a:latin typeface="Times New Roman" panose="02020603050405020304" pitchFamily="18" charset="0"/>
                          <a:cs typeface="Times New Roman" panose="02020603050405020304" pitchFamily="18" charset="0"/>
                        </a:rPr>
                        <a:t>ШЖШ асу</a:t>
                      </a:r>
                      <a:r>
                        <a:rPr lang="en-US"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buNone/>
                      </a:pPr>
                      <a:r>
                        <a:rPr lang="en-US" sz="1100" b="0" i="0" u="none" strike="noStrike" dirty="0">
                          <a:solidFill>
                            <a:srgbClr val="000000"/>
                          </a:solidFill>
                          <a:effectLst/>
                          <a:latin typeface="Calibri" panose="020F0502020204030204" pitchFamily="34"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buNone/>
                      </a:pPr>
                      <a:r>
                        <a:rPr lang="en-US" sz="1100" b="0" i="0" u="none" strike="noStrike">
                          <a:solidFill>
                            <a:srgbClr val="000000"/>
                          </a:solidFill>
                          <a:effectLst/>
                          <a:latin typeface="Calibri" panose="020F0502020204030204" pitchFamily="34" charset="0"/>
                        </a:rPr>
                        <a:t>0.007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117">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buNone/>
                      </a:pPr>
                      <a:r>
                        <a:rPr lang="en-US" sz="1100" b="0" i="0" u="none" strike="noStrike">
                          <a:solidFill>
                            <a:srgbClr val="000000"/>
                          </a:solidFill>
                          <a:effectLst/>
                          <a:latin typeface="Calibri" panose="020F0502020204030204" pitchFamily="34" charset="0"/>
                        </a:rPr>
                        <a:t>201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buNone/>
                      </a:pPr>
                      <a:r>
                        <a:rPr lang="en-US" sz="1100" b="0" i="0" u="none" strike="noStrike">
                          <a:solidFill>
                            <a:srgbClr val="000000"/>
                          </a:solidFill>
                          <a:effectLst/>
                          <a:latin typeface="Calibri" panose="020F0502020204030204" pitchFamily="34" charset="0"/>
                        </a:rPr>
                        <a:t>0.67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buNone/>
                      </a:pPr>
                      <a:r>
                        <a:rPr lang="ru-RU" sz="1100" b="0" i="0" u="none" strike="noStrike" dirty="0" smtClean="0">
                          <a:solidFill>
                            <a:srgbClr val="000000"/>
                          </a:solidFill>
                          <a:effectLst/>
                          <a:latin typeface="Calibri" panose="020F0502020204030204" pitchFamily="34" charset="0"/>
                        </a:rPr>
                        <a:t>8</a:t>
                      </a:r>
                      <a:endParaRPr lang="en-US"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buNone/>
                      </a:pPr>
                      <a:r>
                        <a:rPr lang="en-US" sz="1100" b="0" i="0" u="none" strike="noStrike" dirty="0" smtClean="0">
                          <a:solidFill>
                            <a:srgbClr val="000000"/>
                          </a:solidFill>
                          <a:effectLst/>
                          <a:latin typeface="Calibri" panose="020F0502020204030204" pitchFamily="34" charset="0"/>
                        </a:rPr>
                        <a:t>0.01</a:t>
                      </a:r>
                      <a:r>
                        <a:rPr lang="ru-RU" altLang="en-US" sz="1100" b="0" i="0" u="none" strike="noStrike" dirty="0" smtClean="0">
                          <a:solidFill>
                            <a:srgbClr val="000000"/>
                          </a:solidFill>
                          <a:effectLst/>
                          <a:latin typeface="Calibri" panose="020F0502020204030204" pitchFamily="34" charset="0"/>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buNone/>
                      </a:pPr>
                      <a:r>
                        <a:rPr lang="en-US" sz="1100" b="0" i="0" u="none" strike="noStrike" dirty="0" smtClean="0">
                          <a:solidFill>
                            <a:srgbClr val="000000"/>
                          </a:solidFill>
                          <a:effectLst/>
                          <a:latin typeface="Calibri" panose="020F0502020204030204" pitchFamily="34" charset="0"/>
                        </a:rPr>
                        <a:t>1</a:t>
                      </a:r>
                      <a:r>
                        <a:rPr lang="ru-RU" altLang="en-US" sz="1100" b="0" i="0" u="none" strike="noStrike" dirty="0" smtClean="0">
                          <a:solidFill>
                            <a:srgbClr val="000000"/>
                          </a:solidFill>
                          <a:effectLst/>
                          <a:latin typeface="Calibri" panose="020F0502020204030204" pitchFamily="34" charset="0"/>
                        </a:rPr>
                        <a:t>238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buNone/>
                      </a:pPr>
                      <a:r>
                        <a:rPr lang="en-US" sz="1100" b="0" i="0" u="none" strike="noStrike" dirty="0" smtClean="0">
                          <a:solidFill>
                            <a:srgbClr val="000000"/>
                          </a:solidFill>
                          <a:effectLst/>
                          <a:latin typeface="Calibri" panose="020F0502020204030204" pitchFamily="34" charset="0"/>
                        </a:rPr>
                        <a:t>0.2</a:t>
                      </a:r>
                      <a:r>
                        <a:rPr lang="ru-RU" altLang="en-US" sz="1100" b="0" i="0" u="none" strike="noStrike" dirty="0" smtClean="0">
                          <a:solidFill>
                            <a:srgbClr val="000000"/>
                          </a:solidFill>
                          <a:effectLst/>
                          <a:latin typeface="Calibri" panose="020F0502020204030204" pitchFamily="34" charset="0"/>
                        </a:rPr>
                        <a:t>48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117">
                <a:tc>
                  <a:txBody>
                    <a:bodyPr/>
                    <a:lstStyle/>
                    <a:p>
                      <a:r>
                        <a:rPr lang="en-US"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buNone/>
                      </a:pPr>
                      <a:r>
                        <a:rPr lang="ru-RU" altLang="en-US" sz="1100" b="0" i="0" u="none" strike="noStrike" dirty="0">
                          <a:solidFill>
                            <a:srgbClr val="000000"/>
                          </a:solidFill>
                          <a:effectLst/>
                          <a:latin typeface="Calibri" panose="020F0502020204030204" pitchFamily="34"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buNone/>
                      </a:pPr>
                      <a:r>
                        <a:rPr lang="en-US" sz="1100" b="0" i="0" u="none" strike="noStrike" dirty="0" smtClean="0">
                          <a:solidFill>
                            <a:srgbClr val="000000"/>
                          </a:solidFill>
                          <a:effectLst/>
                          <a:latin typeface="Calibri" panose="020F0502020204030204" pitchFamily="34" charset="0"/>
                        </a:rPr>
                        <a:t>0.</a:t>
                      </a:r>
                      <a:r>
                        <a:rPr lang="ru-RU" altLang="en-US" sz="1100" b="0" i="0" u="none" strike="noStrike" dirty="0" smtClean="0">
                          <a:solidFill>
                            <a:srgbClr val="000000"/>
                          </a:solidFill>
                          <a:effectLst/>
                          <a:latin typeface="Calibri" panose="020F0502020204030204" pitchFamily="34" charset="0"/>
                        </a:rPr>
                        <a:t>513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graphicFrame>
        <p:nvGraphicFramePr>
          <p:cNvPr id="24" name="Таблица 23"/>
          <p:cNvGraphicFramePr/>
          <p:nvPr/>
        </p:nvGraphicFramePr>
        <p:xfrm>
          <a:off x="4973638" y="6453336"/>
          <a:ext cx="4787899" cy="393870"/>
        </p:xfrm>
        <a:graphic>
          <a:graphicData uri="http://schemas.openxmlformats.org/drawingml/2006/table">
            <a:tbl>
              <a:tblPr/>
              <a:tblGrid>
                <a:gridCol w="4787899"/>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en-US" sz="700" i="1" dirty="0">
                          <a:latin typeface="Times New Roman" panose="02020603050405020304" pitchFamily="18" charset="0"/>
                          <a:cs typeface="Times New Roman" panose="02020603050405020304" pitchFamily="18" charset="0"/>
                        </a:rPr>
                        <a:t>ҚР</a:t>
                      </a:r>
                      <a:r>
                        <a:rPr lang="en-US"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tr>
            </a:tbl>
          </a:graphicData>
        </a:graphic>
      </p:graphicFrame>
      <p:sp>
        <p:nvSpPr>
          <p:cNvPr id="14" name="Прямоугольник 21"/>
          <p:cNvSpPr/>
          <p:nvPr/>
        </p:nvSpPr>
        <p:spPr>
          <a:xfrm>
            <a:off x="5000237" y="3824623"/>
            <a:ext cx="4824412" cy="46037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қыркүйек</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en-US" altLang="ru-RU" sz="1100" b="1" dirty="0">
                <a:latin typeface="Times New Roman" panose="02020603050405020304" pitchFamily="18" charset="0"/>
                <a:cs typeface="Times New Roman" panose="02020603050405020304" pitchFamily="18" charset="0"/>
              </a:rPr>
              <a:t>Ақтау қаласы бойынша  2025 жыл </a:t>
            </a:r>
            <a:r>
              <a:rPr lang="en-US" altLang="ru-RU" sz="1100" b="1" dirty="0" smtClean="0">
                <a:latin typeface="Times New Roman" panose="02020603050405020304" pitchFamily="18" charset="0"/>
                <a:cs typeface="Times New Roman" panose="02020603050405020304" pitchFamily="18" charset="0"/>
              </a:rPr>
              <a:t>1</a:t>
            </a:r>
            <a:r>
              <a:rPr lang="ru-RU" altLang="en-US" sz="1100" b="1" dirty="0" smtClean="0">
                <a:latin typeface="Times New Roman" panose="02020603050405020304" pitchFamily="18" charset="0"/>
                <a:cs typeface="Times New Roman" panose="02020603050405020304" pitchFamily="18" charset="0"/>
              </a:rPr>
              <a:t>4 </a:t>
            </a:r>
            <a:r>
              <a:rPr lang="en-US"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қыркүйекке</a:t>
            </a:r>
            <a:r>
              <a:rPr lang="en-US" altLang="ru-RU" sz="1100" b="1" dirty="0" smtClean="0">
                <a:latin typeface="Times New Roman" panose="02020603050405020304" pitchFamily="18" charset="0"/>
                <a:cs typeface="Times New Roman" panose="02020603050405020304" pitchFamily="18" charset="0"/>
              </a:rPr>
              <a:t> </a:t>
            </a:r>
            <a:r>
              <a:rPr lang="en-US"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13 </a:t>
            </a:r>
            <a:r>
              <a:rPr lang="ru-RU" altLang="ru-RU" sz="1100" b="1" dirty="0" err="1">
                <a:solidFill>
                  <a:srgbClr val="000000"/>
                </a:solidFill>
                <a:latin typeface="Times New Roman" panose="02020603050405020304" pitchFamily="18" charset="0"/>
                <a:cs typeface="Times New Roman" panose="02020603050405020304" pitchFamily="18" charset="0"/>
              </a:rPr>
              <a:t>қыркүйек</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en-US" altLang="ru-RU" sz="1100" b="1" dirty="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1</a:t>
            </a:r>
            <a:r>
              <a:rPr lang="ru-RU" altLang="en-US" sz="1100" b="1" dirty="0" smtClean="0">
                <a:solidFill>
                  <a:srgbClr val="000000"/>
                </a:solidFill>
                <a:latin typeface="Times New Roman" panose="02020603050405020304" pitchFamily="18" charset="0"/>
                <a:cs typeface="Times New Roman" panose="02020603050405020304" pitchFamily="18" charset="0"/>
              </a:rPr>
              <a:t>4</a:t>
            </a:r>
            <a:r>
              <a:rPr lang="en-US" altLang="ru-RU" sz="1100" b="1" dirty="0" smtClean="0">
                <a:solidFill>
                  <a:srgbClr val="000000"/>
                </a:solidFill>
                <a:latin typeface="Times New Roman" panose="02020603050405020304" pitchFamily="18" charset="0"/>
                <a:cs typeface="Times New Roman" panose="02020603050405020304" pitchFamily="18" charset="0"/>
              </a:rPr>
              <a:t> </a:t>
            </a:r>
            <a:r>
              <a:rPr lang="en-US" altLang="ru-RU" sz="1100" b="1" dirty="0">
                <a:solidFill>
                  <a:srgbClr val="000000"/>
                </a:solidFill>
                <a:latin typeface="Times New Roman" panose="02020603050405020304" pitchFamily="18" charset="0"/>
                <a:cs typeface="Times New Roman" panose="02020603050405020304" pitchFamily="18" charset="0"/>
              </a:rPr>
              <a:t>қыркүйек</a:t>
            </a:r>
          </a:p>
          <a:p>
            <a:pPr algn="ct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en-US"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жаңбыр, найзағай</a:t>
            </a:r>
            <a:r>
              <a:rPr lang="en-US" sz="1100" dirty="0" smtClean="0">
                <a:solidFill>
                  <a:prstClr val="black"/>
                </a:solidFill>
                <a:latin typeface="Times New Roman" panose="02020603050405020304" pitchFamily="18" charset="0"/>
                <a:cs typeface="Times New Roman" panose="02020603050405020304" pitchFamily="18" charset="0"/>
              </a:rPr>
              <a:t>. </a:t>
            </a:r>
            <a:r>
              <a:rPr lang="kk-KZ" sz="1100" dirty="0" smtClean="0">
                <a:solidFill>
                  <a:prstClr val="black"/>
                </a:solidFill>
                <a:latin typeface="Times New Roman" panose="02020603050405020304" pitchFamily="18" charset="0"/>
                <a:cs typeface="Times New Roman" panose="02020603050405020304" pitchFamily="18" charset="0"/>
              </a:rPr>
              <a:t>Солтүстік-</a:t>
            </a:r>
            <a:r>
              <a:rPr lang="en-US" sz="1100" dirty="0" err="1"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жел соғады</a:t>
            </a:r>
            <a:r>
              <a:rPr lang="en-US" sz="1100" dirty="0" smtClean="0">
                <a:solidFill>
                  <a:srgbClr val="000000"/>
                </a:solidFill>
                <a:latin typeface="Times New Roman" panose="02020603050405020304" pitchFamily="18" charset="0"/>
                <a:cs typeface="Times New Roman" panose="02020603050405020304" pitchFamily="18" charset="0"/>
                <a:sym typeface="+mn-ea"/>
              </a:rPr>
              <a:t>, </a:t>
            </a:r>
            <a:r>
              <a:rPr lang="en-US" sz="1100" dirty="0" err="1" smtClean="0">
                <a:solidFill>
                  <a:srgbClr val="000000"/>
                </a:solidFill>
                <a:latin typeface="Times New Roman" panose="02020603050405020304" pitchFamily="18" charset="0"/>
                <a:cs typeface="Times New Roman" panose="02020603050405020304" pitchFamily="18" charset="0"/>
                <a:sym typeface="+mn-ea"/>
              </a:rPr>
              <a:t>күші</a:t>
            </a:r>
            <a:r>
              <a:rPr lang="kk-KZ" sz="1100" dirty="0" smtClean="0">
                <a:solidFill>
                  <a:srgbClr val="000000"/>
                </a:solidFill>
                <a:latin typeface="Times New Roman" panose="02020603050405020304" pitchFamily="18" charset="0"/>
                <a:cs typeface="Times New Roman" panose="02020603050405020304" pitchFamily="18" charset="0"/>
                <a:sym typeface="+mn-ea"/>
              </a:rPr>
              <a:t> 9-14 </a:t>
            </a:r>
            <a:r>
              <a:rPr lang="en-US" sz="1100" dirty="0" smtClean="0">
                <a:solidFill>
                  <a:prstClr val="black"/>
                </a:solidFill>
                <a:latin typeface="Times New Roman" panose="02020603050405020304" pitchFamily="18" charset="0"/>
                <a:cs typeface="Times New Roman" panose="02020603050405020304" pitchFamily="18" charset="0"/>
              </a:rPr>
              <a:t>м/с</a:t>
            </a:r>
            <a:r>
              <a:rPr lang="en-US" sz="1100" dirty="0">
                <a:solidFill>
                  <a:prstClr val="black"/>
                </a:solidFill>
                <a:latin typeface="Times New Roman" panose="02020603050405020304" pitchFamily="18" charset="0"/>
                <a:cs typeface="Times New Roman" panose="02020603050405020304" pitchFamily="18" charset="0"/>
              </a:rPr>
              <a:t>. Ауа температурасы </a:t>
            </a:r>
            <a:r>
              <a:rPr lang="en-US" sz="1100" dirty="0" err="1">
                <a:solidFill>
                  <a:prstClr val="black"/>
                </a:solidFill>
                <a:latin typeface="Times New Roman" panose="02020603050405020304" pitchFamily="18" charset="0"/>
                <a:cs typeface="Times New Roman" panose="02020603050405020304" pitchFamily="18" charset="0"/>
              </a:rPr>
              <a:t>түнде</a:t>
            </a:r>
            <a:r>
              <a:rPr lang="en-US" sz="1100" dirty="0">
                <a:solidFill>
                  <a:prstClr val="black"/>
                </a:solidFill>
                <a:latin typeface="Times New Roman" panose="02020603050405020304" pitchFamily="18" charset="0"/>
                <a:cs typeface="Times New Roman" panose="02020603050405020304" pitchFamily="18" charset="0"/>
              </a:rPr>
              <a:t> </a:t>
            </a:r>
            <a:r>
              <a:rPr lang="kk-KZ" sz="1100" dirty="0" smtClean="0">
                <a:solidFill>
                  <a:prstClr val="black"/>
                </a:solidFill>
                <a:latin typeface="Times New Roman" panose="02020603050405020304" pitchFamily="18" charset="0"/>
                <a:cs typeface="Times New Roman" panose="02020603050405020304" pitchFamily="18" charset="0"/>
              </a:rPr>
              <a:t>12-14</a:t>
            </a:r>
            <a:r>
              <a:rPr lang="en-US" sz="1100" dirty="0" smtClean="0">
                <a:solidFill>
                  <a:prstClr val="black"/>
                </a:solidFill>
                <a:latin typeface="Times New Roman" panose="02020603050405020304" pitchFamily="18" charset="0"/>
                <a:cs typeface="Times New Roman" panose="02020603050405020304" pitchFamily="18" charset="0"/>
              </a:rPr>
              <a:t>, </a:t>
            </a:r>
            <a:r>
              <a:rPr lang="en-US" sz="1100" dirty="0" err="1">
                <a:solidFill>
                  <a:prstClr val="black"/>
                </a:solidFill>
                <a:latin typeface="Times New Roman" panose="02020603050405020304" pitchFamily="18" charset="0"/>
                <a:cs typeface="Times New Roman" panose="02020603050405020304" pitchFamily="18" charset="0"/>
              </a:rPr>
              <a:t>күндіз</a:t>
            </a:r>
            <a:r>
              <a:rPr lang="en-US" sz="1100" dirty="0">
                <a:solidFill>
                  <a:prstClr val="black"/>
                </a:solidFill>
                <a:latin typeface="Times New Roman" panose="02020603050405020304" pitchFamily="18" charset="0"/>
                <a:cs typeface="Times New Roman" panose="02020603050405020304" pitchFamily="18" charset="0"/>
              </a:rPr>
              <a:t> </a:t>
            </a:r>
            <a:r>
              <a:rPr lang="kk-KZ" sz="1100" dirty="0" smtClean="0">
                <a:solidFill>
                  <a:prstClr val="black"/>
                </a:solidFill>
                <a:latin typeface="Times New Roman" panose="02020603050405020304" pitchFamily="18" charset="0"/>
                <a:cs typeface="Times New Roman" panose="02020603050405020304" pitchFamily="18" charset="0"/>
              </a:rPr>
              <a:t>18-20</a:t>
            </a:r>
            <a:r>
              <a:rPr lang="en-US" sz="1100" dirty="0" smtClean="0">
                <a:solidFill>
                  <a:prstClr val="black"/>
                </a:solidFill>
                <a:latin typeface="Times New Roman" panose="02020603050405020304" pitchFamily="18" charset="0"/>
                <a:cs typeface="Times New Roman" panose="02020603050405020304" pitchFamily="18" charset="0"/>
              </a:rPr>
              <a:t> </a:t>
            </a:r>
            <a:r>
              <a:rPr lang="en-US" sz="1100" dirty="0">
                <a:solidFill>
                  <a:prstClr val="black"/>
                </a:solidFill>
                <a:latin typeface="Times New Roman" panose="02020603050405020304" pitchFamily="18" charset="0"/>
                <a:cs typeface="Times New Roman" panose="02020603050405020304" pitchFamily="18" charset="0"/>
              </a:rPr>
              <a:t>жылы.</a:t>
            </a:r>
          </a:p>
          <a:p>
            <a:pPr lvl="0" algn="just"/>
            <a:endParaRPr lang="en-US" sz="1100" dirty="0">
              <a:solidFill>
                <a:prstClr val="black"/>
              </a:solidFill>
              <a:latin typeface="Times New Roman" panose="02020603050405020304" pitchFamily="18" charset="0"/>
              <a:cs typeface="Times New Roman" panose="02020603050405020304"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a:t>
            </a:r>
            <a:r>
              <a:rPr lang="ru-RU" altLang="en-US" sz="1100" b="1" dirty="0" smtClean="0">
                <a:solidFill>
                  <a:srgbClr val="000000"/>
                </a:solidFill>
                <a:latin typeface="Times New Roman" panose="02020603050405020304" pitchFamily="18" charset="0"/>
                <a:cs typeface="Times New Roman" panose="02020603050405020304" pitchFamily="18" charset="0"/>
              </a:rPr>
              <a:t>5</a:t>
            </a:r>
            <a:r>
              <a:rPr lang="en-US" sz="1100" b="1" dirty="0" smtClean="0">
                <a:solidFill>
                  <a:srgbClr val="000000"/>
                </a:solidFill>
                <a:latin typeface="Times New Roman" panose="02020603050405020304" pitchFamily="18" charset="0"/>
                <a:cs typeface="Times New Roman" panose="02020603050405020304" pitchFamily="18" charset="0"/>
              </a:rPr>
              <a:t> </a:t>
            </a:r>
            <a:r>
              <a:rPr lang="en-US" sz="1100" b="1" dirty="0">
                <a:solidFill>
                  <a:srgbClr val="000000"/>
                </a:solidFill>
                <a:latin typeface="Times New Roman" panose="02020603050405020304" pitchFamily="18" charset="0"/>
                <a:cs typeface="Times New Roman" panose="02020603050405020304" pitchFamily="18" charset="0"/>
              </a:rPr>
              <a:t>қыркүйек</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1</a:t>
            </a:r>
            <a:r>
              <a:rPr lang="ru-RU" alt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қыркүйек</a:t>
            </a:r>
            <a:r>
              <a:rPr lang="en-US"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en-US"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a:t>
            </a:r>
            <a:r>
              <a:rPr lang="ru-RU" sz="1100" b="1" dirty="0">
                <a:solidFill>
                  <a:srgbClr val="000000"/>
                </a:solidFill>
                <a:latin typeface="Times New Roman" panose="02020603050405020304" pitchFamily="18" charset="0"/>
                <a:cs typeface="Times New Roman" panose="02020603050405020304" pitchFamily="18" charset="0"/>
              </a:rPr>
              <a:t>5</a:t>
            </a:r>
            <a:r>
              <a:rPr lang="ru-RU" sz="1100" b="1" dirty="0" smtClean="0">
                <a:solidFill>
                  <a:srgbClr val="000000"/>
                </a:solidFill>
                <a:latin typeface="Times New Roman" panose="02020603050405020304" pitchFamily="18" charset="0"/>
                <a:cs typeface="Times New Roman" panose="02020603050405020304" pitchFamily="18" charset="0"/>
              </a:rPr>
              <a:t> </a:t>
            </a:r>
            <a:r>
              <a:rPr lang="en-US" sz="1100" b="1" dirty="0">
                <a:solidFill>
                  <a:srgbClr val="000000"/>
                </a:solidFill>
                <a:latin typeface="Times New Roman" panose="02020603050405020304" pitchFamily="18" charset="0"/>
                <a:cs typeface="Times New Roman" panose="02020603050405020304" pitchFamily="18" charset="0"/>
              </a:rPr>
              <a:t>қыркүйек</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just"/>
            <a:r>
              <a:rPr lang="en-US"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100" dirty="0">
                <a:solidFill>
                  <a:srgbClr val="000000"/>
                </a:solidFill>
                <a:latin typeface="Times New Roman" panose="02020603050405020304" pitchFamily="18" charset="0"/>
                <a:cs typeface="Times New Roman" panose="02020603050405020304" pitchFamily="18" charset="0"/>
                <a:sym typeface="+mn-ea"/>
              </a:rPr>
              <a:t>бұлтты</a:t>
            </a:r>
            <a:r>
              <a:rPr lang="en-US" sz="1100" dirty="0">
                <a:solidFill>
                  <a:srgbClr val="000000"/>
                </a:solidFill>
                <a:latin typeface="Times New Roman" panose="02020603050405020304" pitchFamily="18" charset="0"/>
                <a:cs typeface="Times New Roman" panose="02020603050405020304" pitchFamily="18" charset="0"/>
                <a:sym typeface="+mn-ea"/>
              </a:rPr>
              <a:t>, </a:t>
            </a:r>
            <a:r>
              <a:rPr lang="en-US" sz="11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en-US" sz="1100" dirty="0">
                <a:solidFill>
                  <a:prstClr val="black"/>
                </a:solidFill>
                <a:latin typeface="Times New Roman" panose="02020603050405020304" pitchFamily="18" charset="0"/>
                <a:cs typeface="Times New Roman" panose="02020603050405020304" pitchFamily="18" charset="0"/>
              </a:rPr>
              <a:t>. </a:t>
            </a:r>
            <a:r>
              <a:rPr lang="kk-KZ" sz="1100" dirty="0" smtClean="0">
                <a:solidFill>
                  <a:prstClr val="black"/>
                </a:solidFill>
                <a:latin typeface="Times New Roman" panose="02020603050405020304" pitchFamily="18" charset="0"/>
                <a:cs typeface="Times New Roman" panose="02020603050405020304" pitchFamily="18" charset="0"/>
              </a:rPr>
              <a:t>Солтүстіктен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соғады</a:t>
            </a:r>
            <a:r>
              <a:rPr lang="en-US" sz="1100" dirty="0">
                <a:solidFill>
                  <a:srgbClr val="000000"/>
                </a:solidFill>
                <a:latin typeface="Times New Roman" panose="02020603050405020304" pitchFamily="18" charset="0"/>
                <a:cs typeface="Times New Roman" panose="02020603050405020304" pitchFamily="18" charset="0"/>
                <a:sym typeface="+mn-ea"/>
              </a:rPr>
              <a:t>, </a:t>
            </a:r>
            <a:r>
              <a:rPr lang="en-US" sz="1100" dirty="0" err="1" smtClean="0">
                <a:solidFill>
                  <a:prstClr val="black"/>
                </a:solidFill>
                <a:latin typeface="Times New Roman" panose="02020603050405020304" pitchFamily="18" charset="0"/>
                <a:cs typeface="Times New Roman" panose="02020603050405020304" pitchFamily="18" charset="0"/>
              </a:rPr>
              <a:t>күші</a:t>
            </a:r>
            <a:r>
              <a:rPr lang="en-US" sz="1100" dirty="0" smtClean="0">
                <a:solidFill>
                  <a:prstClr val="black"/>
                </a:solidFill>
                <a:latin typeface="Times New Roman" panose="02020603050405020304" pitchFamily="18" charset="0"/>
                <a:cs typeface="Times New Roman" panose="02020603050405020304" pitchFamily="18" charset="0"/>
              </a:rPr>
              <a:t> </a:t>
            </a:r>
            <a:r>
              <a:rPr lang="kk-KZ" sz="1100" dirty="0" smtClean="0">
                <a:solidFill>
                  <a:prstClr val="black"/>
                </a:solidFill>
                <a:latin typeface="Times New Roman" panose="02020603050405020304" pitchFamily="18" charset="0"/>
                <a:cs typeface="Times New Roman" panose="02020603050405020304" pitchFamily="18" charset="0"/>
              </a:rPr>
              <a:t>9-14</a:t>
            </a:r>
            <a:r>
              <a:rPr lang="en-US" sz="1100" dirty="0" smtClean="0">
                <a:solidFill>
                  <a:prstClr val="black"/>
                </a:solidFill>
                <a:latin typeface="Times New Roman" panose="02020603050405020304" pitchFamily="18" charset="0"/>
                <a:cs typeface="Times New Roman" panose="02020603050405020304" pitchFamily="18" charset="0"/>
              </a:rPr>
              <a:t> </a:t>
            </a:r>
            <a:r>
              <a:rPr lang="en-US" sz="1100" dirty="0">
                <a:solidFill>
                  <a:prstClr val="black"/>
                </a:solidFill>
                <a:latin typeface="Times New Roman" panose="02020603050405020304" pitchFamily="18" charset="0"/>
                <a:cs typeface="Times New Roman" panose="02020603050405020304" pitchFamily="18" charset="0"/>
              </a:rPr>
              <a:t>м/с</a:t>
            </a:r>
            <a:r>
              <a:rPr lang="ru-RU" sz="1100" dirty="0">
                <a:solidFill>
                  <a:prstClr val="black"/>
                </a:solidFill>
                <a:latin typeface="Times New Roman" panose="02020603050405020304" pitchFamily="18" charset="0"/>
                <a:cs typeface="Times New Roman" panose="02020603050405020304" pitchFamily="18" charset="0"/>
              </a:rPr>
              <a:t>. Ауа температурасы </a:t>
            </a:r>
            <a:r>
              <a:rPr lang="ru-RU" sz="1100" dirty="0" err="1">
                <a:solidFill>
                  <a:prstClr val="black"/>
                </a:solidFill>
                <a:latin typeface="Times New Roman" panose="02020603050405020304" pitchFamily="18" charset="0"/>
                <a:cs typeface="Times New Roman" panose="02020603050405020304" pitchFamily="18" charset="0"/>
              </a:rPr>
              <a:t>түнде</a:t>
            </a:r>
            <a:r>
              <a:rPr lang="ru-RU" sz="1100" dirty="0">
                <a:solidFill>
                  <a:prstClr val="black"/>
                </a:solidFill>
                <a:latin typeface="Times New Roman" panose="02020603050405020304" pitchFamily="18" charset="0"/>
                <a:cs typeface="Times New Roman" panose="02020603050405020304" pitchFamily="18" charset="0"/>
              </a:rPr>
              <a:t> </a:t>
            </a:r>
            <a:r>
              <a:rPr lang="kk-KZ" sz="1100" dirty="0" smtClean="0">
                <a:solidFill>
                  <a:prstClr val="black"/>
                </a:solidFill>
                <a:latin typeface="Times New Roman" panose="02020603050405020304" pitchFamily="18" charset="0"/>
                <a:cs typeface="Times New Roman" panose="02020603050405020304" pitchFamily="18" charset="0"/>
              </a:rPr>
              <a:t>12-14 жылы</a:t>
            </a:r>
            <a:r>
              <a:rPr lang="en-US" sz="1100" dirty="0" smtClean="0">
                <a:solidFill>
                  <a:prstClr val="black"/>
                </a:solidFill>
                <a:latin typeface="Times New Roman" panose="02020603050405020304" pitchFamily="18" charset="0"/>
                <a:cs typeface="Times New Roman" panose="02020603050405020304" pitchFamily="18" charset="0"/>
              </a:rPr>
              <a:t>.</a:t>
            </a:r>
            <a:endParaRPr lang="ru-RU" sz="1100" dirty="0">
              <a:solidFill>
                <a:prstClr val="black"/>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en-US"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en-US"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en-US"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en-US"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en-US"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nvGraphicFramePr>
          <p:xfrm>
            <a:off x="531522" y="4883920"/>
            <a:ext cx="4035777" cy="970393"/>
          </p:xfrm>
          <a:graphic>
            <a:graphicData uri="http://schemas.openxmlformats.org/drawingml/2006/table">
              <a:tbl>
                <a:tblPr/>
                <a:tblGrid>
                  <a:gridCol w="2017889"/>
                  <a:gridCol w="2017888"/>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en-US"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en-US"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en-US"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en-US" altLang="ru-RU" sz="1000" b="1" i="1" dirty="0">
                <a:solidFill>
                  <a:srgbClr val="000000"/>
                </a:solidFill>
                <a:latin typeface="Times New Roman" panose="02020603050405020304" pitchFamily="18" charset="0"/>
                <a:cs typeface="Times New Roman" panose="02020603050405020304" pitchFamily="18" charset="0"/>
              </a:rPr>
              <a:t>Дайындаған:</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en-US" altLang="ru-RU" sz="1000" b="1" i="1" smtClean="0">
                <a:solidFill>
                  <a:srgbClr val="000000"/>
                </a:solidFill>
                <a:latin typeface="Times New Roman" panose="02020603050405020304" pitchFamily="18" charset="0"/>
                <a:cs typeface="Times New Roman" panose="02020603050405020304" pitchFamily="18" charset="0"/>
              </a:rPr>
              <a:t>Адылбаева Г.Б./ </a:t>
            </a:r>
            <a:r>
              <a:rPr lang="en-US" altLang="ru-RU" sz="1000" b="1" i="1" dirty="0">
                <a:solidFill>
                  <a:srgbClr val="000000"/>
                </a:solidFill>
                <a:latin typeface="Times New Roman" panose="02020603050405020304" pitchFamily="18" charset="0"/>
                <a:cs typeface="Times New Roman" panose="02020603050405020304" pitchFamily="18" charset="0"/>
              </a:rPr>
              <a:t>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nvGraphicFramePr>
        <p:xfrm>
          <a:off x="5111853" y="552735"/>
          <a:ext cx="4473537" cy="762000"/>
        </p:xfrm>
        <a:graphic>
          <a:graphicData uri="http://schemas.openxmlformats.org/drawingml/2006/table">
            <a:tbl>
              <a:tblPr/>
              <a:tblGrid>
                <a:gridCol w="989478"/>
                <a:gridCol w="3484059"/>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en-US"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en-US"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117584">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en-US" sz="1000" dirty="0">
                          <a:latin typeface="Times New Roman" panose="02020603050405020304" pitchFamily="18" charset="0"/>
                          <a:cs typeface="Times New Roman" panose="02020603050405020304" pitchFamily="18" charset="0"/>
                        </a:rPr>
                        <a:t>өте</a:t>
                      </a:r>
                      <a:r>
                        <a:rPr lang="en-US"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en-US"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en-US"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nvGraphicFramePr>
        <p:xfrm>
          <a:off x="5030174" y="2405929"/>
          <a:ext cx="4606143" cy="2107132"/>
        </p:xfrm>
        <a:graphic>
          <a:graphicData uri="http://schemas.openxmlformats.org/drawingml/2006/table">
            <a:tbl>
              <a:tblPr/>
              <a:tblGrid>
                <a:gridCol w="848019"/>
                <a:gridCol w="3758124"/>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en-US"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en-US"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en-US"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en-US" altLang="en-US" sz="1000" b="0" i="0" u="none" kern="1200" baseline="0" dirty="0">
                          <a:solidFill>
                            <a:schemeClr val="tx1"/>
                          </a:solidFill>
                          <a:latin typeface="Times New Roman" panose="02020603050405020304" pitchFamily="18" charset="0"/>
                          <a:ea typeface="+mn-ea"/>
                          <a:cs typeface="+mn-cs"/>
                        </a:rPr>
                        <a:t>Егер "P" 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en-US"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defRPr/>
                      </a:pPr>
                      <a:r>
                        <a:rPr lang="en-US"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en-US"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en-US" sz="1000" dirty="0">
                          <a:solidFill>
                            <a:srgbClr val="000000"/>
                          </a:solidFill>
                          <a:latin typeface="Times New Roman" panose="02020603050405020304" pitchFamily="18" charset="0"/>
                        </a:rPr>
                        <a:t>3</a:t>
                      </a:r>
                      <a:r>
                        <a:rPr lang="en-US"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defRPr/>
                      </a:pPr>
                      <a:r>
                        <a:rPr lang="en-US"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en-US"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en-US"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593</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4049</cp:revision>
  <cp:lastPrinted>2021-07-01T07:38:00Z</cp:lastPrinted>
  <dcterms:created xsi:type="dcterms:W3CDTF">2018-03-27T06:03:00Z</dcterms:created>
  <dcterms:modified xsi:type="dcterms:W3CDTF">2025-09-13T07:19:21Z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1049-12.2.0.22549</vt:lpwstr>
  </property>
  <property fmtid="{D5CDD505-2E9C-101B-9397-08002B2CF9AE}" pid="3" name="ICV">
    <vt:lpwstr>CD64EEDB8DFB444FA42444F8E8345CF9_12</vt:lpwstr>
  </property>
</Properties>
</file>