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78" d="100"/>
          <a:sy n="78" d="100"/>
        </p:scale>
        <p:origin x="102" y="4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3350251"/>
              </p:ext>
            </p:extLst>
          </p:nvPr>
        </p:nvGraphicFramePr>
        <p:xfrm>
          <a:off x="307976" y="2708920"/>
          <a:ext cx="4386677" cy="2520280"/>
        </p:xfrm>
        <a:graphic>
          <a:graphicData uri="http://schemas.openxmlformats.org/drawingml/2006/table">
            <a:tbl>
              <a:tblPr/>
              <a:tblGrid>
                <a:gridCol w="4386677">
                  <a:extLst>
                    <a:ext uri="{9D8B030D-6E8A-4147-A177-3AD203B41FA5}">
                      <a16:colId xmlns:a16="http://schemas.microsoft.com/office/drawing/2014/main" xmlns=""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250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07 қыркүйек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389" y="114301"/>
            <a:ext cx="4681538" cy="2677656"/>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r>
              <a:rPr lang="ru-RU" altLang="ru-RU" sz="1200" b="1" dirty="0" smtClean="0">
                <a:latin typeface="Times New Roman" panose="02020603050405020304" pitchFamily="18" charset="0"/>
                <a:cs typeface="Times New Roman" panose="02020603050405020304" pitchFamily="18" charset="0"/>
              </a:rPr>
              <a:t>                                       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08 </a:t>
            </a:r>
            <a:r>
              <a:rPr lang="kk-KZ" sz="1200" b="1" dirty="0">
                <a:solidFill>
                  <a:prstClr val="black"/>
                </a:solidFill>
                <a:latin typeface="Times New Roman" panose="02020603050405020304" pitchFamily="18" charset="0"/>
                <a:cs typeface="Times New Roman" panose="02020603050405020304" pitchFamily="18" charset="0"/>
              </a:rPr>
              <a:t>қыркүйек </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ctr"/>
            <a:r>
              <a:rPr lang="kk-KZ" sz="1200" b="1" dirty="0" smtClean="0">
                <a:solidFill>
                  <a:prstClr val="black"/>
                </a:solidFill>
                <a:latin typeface="Times New Roman" panose="02020603050405020304" pitchFamily="18" charset="0"/>
                <a:cs typeface="Times New Roman" panose="02020603050405020304" pitchFamily="18" charset="0"/>
              </a:rPr>
              <a:t>07 қыркүйек </a:t>
            </a:r>
            <a:r>
              <a:rPr lang="kk-KZ" altLang="ru-RU" sz="1200" b="1" dirty="0" smtClean="0">
                <a:solidFill>
                  <a:prstClr val="black"/>
                </a:solidFill>
                <a:latin typeface="Times New Roman" panose="02020603050405020304" pitchFamily="18" charset="0"/>
                <a:cs typeface="Times New Roman" panose="02020603050405020304" pitchFamily="18" charset="0"/>
              </a:rPr>
              <a:t>сағ. 20-ден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08 қыркүйек </a:t>
            </a:r>
            <a:r>
              <a:rPr lang="kk-KZ" altLang="ru-RU" sz="1200" b="1" dirty="0" smtClean="0">
                <a:solidFill>
                  <a:prstClr val="black"/>
                </a:solidFill>
                <a:latin typeface="Times New Roman" panose="02020603050405020304" pitchFamily="18" charset="0"/>
                <a:cs typeface="Times New Roman" panose="02020603050405020304" pitchFamily="18" charset="0"/>
              </a:rPr>
              <a:t>2025 ж. сағ. 20-дейін</a:t>
            </a:r>
          </a:p>
          <a:p>
            <a:r>
              <a:rPr lang="kk-KZ" sz="1200" dirty="0" smtClean="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Көшпелі </a:t>
            </a:r>
            <a:r>
              <a:rPr lang="kk-KZ" sz="120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ea typeface="Times New Roman" panose="02020603050405020304" pitchFamily="18" charset="0"/>
              </a:rPr>
              <a:t>, </a:t>
            </a:r>
            <a:r>
              <a:rPr lang="kk-KZ" sz="1200" dirty="0" smtClean="0">
                <a:latin typeface="Times New Roman" panose="02020603050405020304" pitchFamily="18" charset="0"/>
                <a:ea typeface="Times New Roman" panose="02020603050405020304" pitchFamily="18" charset="0"/>
              </a:rPr>
              <a:t>жауын-шашынсыз.</a:t>
            </a:r>
            <a:r>
              <a:rPr lang="ru-RU" sz="1200" dirty="0" smtClean="0">
                <a:latin typeface="Times New Roman" panose="02020603050405020304" pitchFamily="18" charset="0"/>
                <a:ea typeface="Times New Roman" panose="02020603050405020304" pitchFamily="18" charset="0"/>
              </a:rPr>
              <a:t> </a:t>
            </a:r>
            <a:r>
              <a:rPr lang="ru-RU" sz="1200" dirty="0" smtClean="0">
                <a:latin typeface="Times New Roman" panose="02020603050405020304" pitchFamily="18" charset="0"/>
                <a:ea typeface="Times New Roman" panose="02020603050405020304" pitchFamily="18" charset="0"/>
              </a:rPr>
              <a:t>С</a:t>
            </a:r>
            <a:r>
              <a:rPr lang="kk-KZ" sz="1200" kern="1400" dirty="0" smtClean="0">
                <a:solidFill>
                  <a:srgbClr val="000000"/>
                </a:solidFill>
                <a:latin typeface="Times New Roman" panose="02020603050405020304" pitchFamily="18" charset="0"/>
                <a:ea typeface="Times New Roman" panose="02020603050405020304" pitchFamily="18" charset="0"/>
              </a:rPr>
              <a:t>олтүстіктен, солтүстік-</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kern="1400" dirty="0">
                <a:solidFill>
                  <a:srgbClr val="000000"/>
                </a:solidFill>
                <a:latin typeface="Times New Roman" panose="02020603050405020304" pitchFamily="18" charset="0"/>
                <a:ea typeface="Times New Roman" panose="02020603050405020304" pitchFamily="18" charset="0"/>
              </a:rPr>
              <a:t>шығыстан</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ea typeface="Calibri" panose="020F0502020204030204" pitchFamily="34" charset="0"/>
                <a:cs typeface="Times New Roman" panose="02020603050405020304" pitchFamily="18" charset="0"/>
              </a:rPr>
              <a:t>жел</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соғады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күші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9-14 м/с</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температурасы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latin typeface="Times New Roman" panose="02020603050405020304" pitchFamily="18" charset="0"/>
                <a:ea typeface="Calibri" panose="020F0502020204030204" pitchFamily="34" charset="0"/>
                <a:cs typeface="Times New Roman" panose="02020603050405020304" pitchFamily="18" charset="0"/>
              </a:rPr>
              <a:t>түнде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10-12,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күндіз</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19-21 </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градус </a:t>
            </a:r>
            <a:r>
              <a:rPr lang="ru-RU" sz="1200" dirty="0" err="1" smtClean="0">
                <a:latin typeface="Times New Roman" panose="02020603050405020304" pitchFamily="18" charset="0"/>
                <a:ea typeface="Calibri" panose="020F0502020204030204" pitchFamily="34" charset="0"/>
                <a:cs typeface="Times New Roman" panose="02020603050405020304" pitchFamily="18" charset="0"/>
              </a:rPr>
              <a:t>жылы</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a:t>
            </a:r>
          </a:p>
          <a:p>
            <a:r>
              <a:rPr lang="kk-KZ" sz="1200" kern="900" dirty="0" smtClean="0">
                <a:solidFill>
                  <a:srgbClr val="000000"/>
                </a:solidFill>
                <a:latin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2025 жылғы </a:t>
            </a:r>
            <a:r>
              <a:rPr lang="kk-KZ" sz="1200" b="1" dirty="0" smtClean="0">
                <a:solidFill>
                  <a:prstClr val="black"/>
                </a:solidFill>
                <a:latin typeface="Times New Roman" panose="02020603050405020304" pitchFamily="18" charset="0"/>
                <a:cs typeface="Times New Roman" panose="02020603050405020304" pitchFamily="18" charset="0"/>
              </a:rPr>
              <a:t>09 </a:t>
            </a:r>
            <a:r>
              <a:rPr lang="kk-KZ" sz="1200" b="1" dirty="0">
                <a:solidFill>
                  <a:prstClr val="black"/>
                </a:solidFill>
                <a:latin typeface="Times New Roman" panose="02020603050405020304" pitchFamily="18" charset="0"/>
                <a:cs typeface="Times New Roman" panose="02020603050405020304" pitchFamily="18" charset="0"/>
              </a:rPr>
              <a:t>қыркүйек </a:t>
            </a:r>
          </a:p>
          <a:p>
            <a:pPr algn="ctr"/>
            <a:r>
              <a:rPr lang="kk-KZ" sz="1200" b="1" dirty="0" smtClean="0">
                <a:solidFill>
                  <a:prstClr val="black"/>
                </a:solidFill>
                <a:latin typeface="Times New Roman" panose="02020603050405020304" pitchFamily="18" charset="0"/>
                <a:cs typeface="Times New Roman" panose="02020603050405020304" pitchFamily="18" charset="0"/>
              </a:rPr>
              <a:t>08 </a:t>
            </a:r>
            <a:r>
              <a:rPr lang="kk-KZ" sz="1200" b="1" dirty="0">
                <a:solidFill>
                  <a:prstClr val="black"/>
                </a:solidFill>
                <a:latin typeface="Times New Roman" panose="02020603050405020304" pitchFamily="18" charset="0"/>
                <a:cs typeface="Times New Roman" panose="02020603050405020304" pitchFamily="18" charset="0"/>
              </a:rPr>
              <a:t>қыркүйек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09 </a:t>
            </a:r>
            <a:r>
              <a:rPr lang="kk-KZ" sz="1200" b="1" dirty="0">
                <a:solidFill>
                  <a:prstClr val="black"/>
                </a:solidFill>
                <a:latin typeface="Times New Roman" panose="02020603050405020304" pitchFamily="18" charset="0"/>
                <a:cs typeface="Times New Roman" panose="02020603050405020304" pitchFamily="18" charset="0"/>
              </a:rPr>
              <a:t>қыркүйек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kk-KZ" sz="1200" dirty="0" smtClean="0">
                <a:latin typeface="Times New Roman" panose="02020603050405020304" pitchFamily="18" charset="0"/>
                <a:ea typeface="Times New Roman" panose="02020603050405020304" pitchFamily="18" charset="0"/>
              </a:rPr>
              <a:t>Көшпелі б</a:t>
            </a:r>
            <a:r>
              <a:rPr lang="ru-RU" sz="1200" dirty="0" err="1" smtClean="0">
                <a:solidFill>
                  <a:prstClr val="black"/>
                </a:solidFill>
                <a:latin typeface="Times New Roman" panose="02020603050405020304" pitchFamily="18" charset="0"/>
                <a:cs typeface="Times New Roman" panose="02020603050405020304" pitchFamily="18" charset="0"/>
              </a:rPr>
              <a:t>ұлтты</a:t>
            </a:r>
            <a:r>
              <a:rPr lang="ru-RU" sz="1200" dirty="0" smtClean="0">
                <a:solidFill>
                  <a:prstClr val="black"/>
                </a:solidFill>
                <a:latin typeface="Times New Roman" panose="02020603050405020304" pitchFamily="18" charset="0"/>
                <a:cs typeface="Times New Roman" panose="02020603050405020304" pitchFamily="18" charset="0"/>
              </a:rPr>
              <a:t>,</a:t>
            </a:r>
            <a:r>
              <a:rPr lang="kk-KZ" sz="1200" kern="900" dirty="0">
                <a:solidFill>
                  <a:srgbClr val="000000"/>
                </a:solidFill>
                <a:latin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жаңбыр</a:t>
            </a:r>
            <a:r>
              <a:rPr lang="ru-RU" sz="12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a:t>
            </a:r>
            <a:r>
              <a:rPr lang="kk-KZ" sz="1200" kern="1400" dirty="0" smtClean="0">
                <a:solidFill>
                  <a:srgbClr val="000000"/>
                </a:solidFill>
                <a:latin typeface="Times New Roman" panose="02020603050405020304" pitchFamily="18" charset="0"/>
                <a:ea typeface="Times New Roman" panose="02020603050405020304" pitchFamily="18" charset="0"/>
              </a:rPr>
              <a:t> Солтүстіктен</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жел соғады</a:t>
            </a:r>
            <a:r>
              <a:rPr lang="kk-KZ" sz="1200" kern="900" dirty="0">
                <a:solidFill>
                  <a:srgbClr val="000000"/>
                </a:solidFill>
                <a:latin typeface="Times New Roman" panose="02020603050405020304" pitchFamily="18" charset="0"/>
                <a:ea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күші 9-14 м/с</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 Ауа </a:t>
            </a:r>
            <a:r>
              <a:rPr lang="kk-KZ" sz="1200" smtClean="0">
                <a:solidFill>
                  <a:prstClr val="black"/>
                </a:solidFill>
                <a:latin typeface="Times New Roman" panose="02020603050405020304" pitchFamily="18" charset="0"/>
                <a:cs typeface="Times New Roman" panose="02020603050405020304" pitchFamily="18" charset="0"/>
              </a:rPr>
              <a:t>температурасы </a:t>
            </a:r>
            <a:r>
              <a:rPr lang="kk-KZ" sz="1200" smtClean="0">
                <a:solidFill>
                  <a:prstClr val="black"/>
                </a:solidFill>
                <a:latin typeface="Times New Roman" panose="02020603050405020304" pitchFamily="18" charset="0"/>
                <a:cs typeface="Times New Roman" panose="02020603050405020304" pitchFamily="18" charset="0"/>
              </a:rPr>
              <a:t>11-13 </a:t>
            </a:r>
            <a:r>
              <a:rPr lang="kk-KZ" sz="1200" kern="900" dirty="0" smtClean="0">
                <a:solidFill>
                  <a:srgbClr val="000000"/>
                </a:solidFill>
                <a:latin typeface="Times New Roman" panose="02020603050405020304" pitchFamily="18" charset="0"/>
                <a:ea typeface="Times New Roman" panose="02020603050405020304" pitchFamily="18" charset="0"/>
              </a:rPr>
              <a:t>градус жылы</a:t>
            </a:r>
            <a:r>
              <a:rPr lang="ru-RU" sz="1200" kern="900" dirty="0" smtClean="0">
                <a:solidFill>
                  <a:srgbClr val="000000"/>
                </a:solidFill>
                <a:latin typeface="Times New Roman" panose="02020603050405020304" pitchFamily="18" charset="0"/>
                <a:ea typeface="Times New Roman" panose="02020603050405020304" pitchFamily="18" charset="0"/>
              </a:rPr>
              <a:t>.</a:t>
            </a:r>
            <a:endParaRPr lang="kk-KZ" sz="1200" dirty="0" smtClean="0">
              <a:solidFill>
                <a:prstClr val="black"/>
              </a:solidFill>
              <a:latin typeface="Times New Roman" panose="02020603050405020304" pitchFamily="18" charset="0"/>
              <a:cs typeface="Times New Roman" panose="02020603050405020304" pitchFamily="18" charset="0"/>
            </a:endParaRP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157227604"/>
              </p:ext>
            </p:extLst>
          </p:nvPr>
        </p:nvGraphicFramePr>
        <p:xfrm>
          <a:off x="5024389" y="4169325"/>
          <a:ext cx="4716320" cy="2223135"/>
        </p:xfrm>
        <a:graphic>
          <a:graphicData uri="http://schemas.openxmlformats.org/drawingml/2006/table">
            <a:tbl>
              <a:tblPr firstRow="1" bandRow="1">
                <a:tableStyleId>{5C22544A-7EE6-4342-B048-85BDC9FD1C3A}</a:tableStyleId>
              </a:tblPr>
              <a:tblGrid>
                <a:gridCol w="1814814">
                  <a:extLst>
                    <a:ext uri="{9D8B030D-6E8A-4147-A177-3AD203B41FA5}">
                      <a16:colId xmlns:a16="http://schemas.microsoft.com/office/drawing/2014/main" xmlns="" val="3583770891"/>
                    </a:ext>
                  </a:extLst>
                </a:gridCol>
                <a:gridCol w="1447914">
                  <a:extLst>
                    <a:ext uri="{9D8B030D-6E8A-4147-A177-3AD203B41FA5}">
                      <a16:colId xmlns:a16="http://schemas.microsoft.com/office/drawing/2014/main" xmlns="" val="1276116030"/>
                    </a:ext>
                  </a:extLst>
                </a:gridCol>
                <a:gridCol w="1453592">
                  <a:extLst>
                    <a:ext uri="{9D8B030D-6E8A-4147-A177-3AD203B41FA5}">
                      <a16:colId xmlns:a16="http://schemas.microsoft.com/office/drawing/2014/main" xmlns="" val="2096923049"/>
                    </a:ext>
                  </a:extLst>
                </a:gridCol>
              </a:tblGrid>
              <a:tr h="39496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30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305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221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0,0</a:t>
                      </a:r>
                      <a:r>
                        <a:rPr lang="kk-KZ" sz="1100" b="0" i="0" u="none" strike="noStrike" dirty="0" smtClean="0">
                          <a:solidFill>
                            <a:srgbClr val="000000"/>
                          </a:solidFill>
                          <a:effectLst/>
                          <a:latin typeface="Calibri" panose="020F0502020204030204" pitchFamily="34" charset="0"/>
                        </a:rPr>
                        <a:t>44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dirty="0" smtClean="0"/>
                        <a:t>-</a:t>
                      </a:r>
                      <a:endParaRPr lang="ru-RU"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dirty="0" smtClean="0"/>
                        <a:t>-</a:t>
                      </a:r>
                      <a:endParaRPr lang="ru-RU"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dirty="0" smtClean="0"/>
                        <a:t>-</a:t>
                      </a:r>
                      <a:endParaRPr lang="ru-RU"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dirty="0" smtClean="0"/>
                        <a:t>-</a:t>
                      </a:r>
                      <a:endParaRPr lang="ru-RU"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82932">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dirty="0" smtClean="0"/>
                        <a:t>-</a:t>
                      </a:r>
                      <a:endParaRPr lang="ru-RU"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dirty="0" smtClean="0"/>
                        <a:t>-</a:t>
                      </a:r>
                      <a:endParaRPr lang="ru-RU"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2187636834"/>
              </p:ext>
            </p:extLst>
          </p:nvPr>
        </p:nvGraphicFramePr>
        <p:xfrm>
          <a:off x="4996988" y="6248200"/>
          <a:ext cx="4780548" cy="579120"/>
        </p:xfrm>
        <a:graphic>
          <a:graphicData uri="http://schemas.openxmlformats.org/drawingml/2006/table">
            <a:tbl>
              <a:tblPr/>
              <a:tblGrid>
                <a:gridCol w="4780548">
                  <a:extLst>
                    <a:ext uri="{9D8B030D-6E8A-4147-A177-3AD203B41FA5}">
                      <a16:colId xmlns:a16="http://schemas.microsoft.com/office/drawing/2014/main" xmlns="" val="20000"/>
                    </a:ext>
                  </a:extLst>
                </a:gridCol>
              </a:tblGrid>
              <a:tr h="4700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1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07</a:t>
            </a:r>
            <a:r>
              <a:rPr lang="kk-KZ" sz="1200" b="1" dirty="0" smtClean="0">
                <a:solidFill>
                  <a:prstClr val="black"/>
                </a:solidFill>
                <a:latin typeface="Times New Roman" panose="02020603050405020304" pitchFamily="18" charset="0"/>
                <a:cs typeface="Times New Roman" panose="02020603050405020304" pitchFamily="18" charset="0"/>
              </a:rPr>
              <a:t> қыркүйек</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79334" y="3373579"/>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82246" y="2489996"/>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prstClr val="black"/>
                </a:solidFill>
                <a:latin typeface="Times New Roman" panose="02020603050405020304" pitchFamily="18" charset="0"/>
                <a:cs typeface="Times New Roman" panose="02020603050405020304" pitchFamily="18" charset="0"/>
              </a:rPr>
              <a:t>08,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09 </a:t>
            </a:r>
            <a:r>
              <a:rPr lang="kk-KZ" sz="1200" dirty="0">
                <a:solidFill>
                  <a:prstClr val="black"/>
                </a:solidFill>
                <a:latin typeface="Times New Roman" panose="02020603050405020304" pitchFamily="18" charset="0"/>
                <a:cs typeface="Times New Roman" panose="02020603050405020304" pitchFamily="18" charset="0"/>
              </a:rPr>
              <a:t>қыркүйек </a:t>
            </a:r>
            <a:r>
              <a:rPr lang="ru-RU" sz="1200" dirty="0" smtClean="0">
                <a:solidFill>
                  <a:prstClr val="black"/>
                </a:solidFill>
                <a:latin typeface="Times New Roman" panose="02020603050405020304" pitchFamily="18" charset="0"/>
                <a:cs typeface="Times New Roman" panose="02020603050405020304" pitchFamily="18" charset="0"/>
              </a:rPr>
              <a:t>2025 </a:t>
            </a:r>
            <a:r>
              <a:rPr lang="ru-RU" sz="1200" dirty="0">
                <a:solidFill>
                  <a:prstClr val="black"/>
                </a:solidFill>
                <a:latin typeface="Times New Roman" panose="02020603050405020304" pitchFamily="18" charset="0"/>
                <a:cs typeface="Times New Roman" panose="02020603050405020304" pitchFamily="18" charset="0"/>
              </a:rPr>
              <a:t>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Н. </a:t>
            </a:r>
            <a:r>
              <a:rPr lang="ru-RU" altLang="ru-RU" sz="1200" b="1" i="1" smtClean="0">
                <a:solidFill>
                  <a:srgbClr val="000000"/>
                </a:solidFill>
                <a:latin typeface="Times New Roman" panose="02020603050405020304" pitchFamily="18" charset="0"/>
                <a:cs typeface="Times New Roman" panose="02020603050405020304" pitchFamily="18" charset="0"/>
              </a:rPr>
              <a:t>Казиева/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25907</TotalTime>
  <Words>585</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5057</cp:revision>
  <cp:lastPrinted>2021-07-01T07:38:07Z</cp:lastPrinted>
  <dcterms:created xsi:type="dcterms:W3CDTF">2018-03-27T06:03:00Z</dcterms:created>
  <dcterms:modified xsi:type="dcterms:W3CDTF">2025-09-07T06:37:34Z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