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199" autoAdjust="0"/>
  </p:normalViewPr>
  <p:slideViewPr>
    <p:cSldViewPr>
      <p:cViewPr varScale="1">
        <p:scale>
          <a:sx n="120" d="100"/>
          <a:sy n="120" d="100"/>
        </p:scale>
        <p:origin x="2054" y="67"/>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74208627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lab_atr@"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a16="http://schemas.microsoft.com/office/drawing/2014/main"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dirty="0" err="1">
                <a:solidFill>
                  <a:srgbClr val="0070C0"/>
                </a:solidFill>
                <a:latin typeface="Times New Roman" pitchFamily="18" charset="0"/>
                <a:cs typeface="Times New Roman" pitchFamily="18" charset="0"/>
              </a:rPr>
              <a:t>Қазақстан</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Республикасы</a:t>
            </a:r>
            <a:r>
              <a:rPr lang="ru-RU" altLang="ru-RU" sz="1400" b="1" dirty="0">
                <a:solidFill>
                  <a:srgbClr val="0070C0"/>
                </a:solidFill>
                <a:latin typeface="Times New Roman" pitchFamily="18" charset="0"/>
                <a:cs typeface="Times New Roman" pitchFamily="18" charset="0"/>
              </a:rPr>
              <a:t> Экология </a:t>
            </a:r>
            <a:r>
              <a:rPr lang="ru-RU" altLang="ru-RU" sz="1400" b="1" dirty="0" err="1">
                <a:solidFill>
                  <a:srgbClr val="0070C0"/>
                </a:solidFill>
                <a:latin typeface="Times New Roman" pitchFamily="18" charset="0"/>
                <a:cs typeface="Times New Roman" pitchFamily="18" charset="0"/>
              </a:rPr>
              <a:t>және</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табиғи</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ресурстар</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министрлігі</a:t>
            </a:r>
            <a:endParaRPr lang="ru-RU" altLang="ru-RU" sz="1400" b="1" dirty="0">
              <a:solidFill>
                <a:srgbClr val="0070C0"/>
              </a:solidFill>
              <a:latin typeface="Times New Roman" pitchFamily="18" charset="0"/>
              <a:cs typeface="Times New Roman" pitchFamily="18" charset="0"/>
            </a:endParaRPr>
          </a:p>
          <a:p>
            <a:pPr algn="ctr" eaLnBrk="1" hangingPunct="1">
              <a:buFont typeface="Arial" pitchFamily="34" charset="0"/>
              <a:buNone/>
            </a:pPr>
            <a:r>
              <a:rPr lang="ru-RU" altLang="ru-RU" sz="1200" b="1" dirty="0">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3"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1966902887"/>
              </p:ext>
            </p:extLst>
          </p:nvPr>
        </p:nvGraphicFramePr>
        <p:xfrm>
          <a:off x="307975" y="2708919"/>
          <a:ext cx="4465638" cy="1998018"/>
        </p:xfrm>
        <a:graphic>
          <a:graphicData uri="http://schemas.openxmlformats.org/drawingml/2006/table">
            <a:tbl>
              <a:tblPr/>
              <a:tblGrid>
                <a:gridCol w="4465638">
                  <a:extLst>
                    <a:ext uri="{9D8B030D-6E8A-4147-A177-3AD203B41FA5}">
                      <a16:colId xmlns:a16="http://schemas.microsoft.com/office/drawing/2014/main"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№247</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04 қыркүйек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1073774720"/>
              </p:ext>
            </p:extLst>
          </p:nvPr>
        </p:nvGraphicFramePr>
        <p:xfrm>
          <a:off x="4953000" y="3933056"/>
          <a:ext cx="4697413" cy="2654301"/>
        </p:xfrm>
        <a:graphic>
          <a:graphicData uri="http://schemas.openxmlformats.org/drawingml/2006/table">
            <a:tbl>
              <a:tblPr firstRow="1" bandRow="1">
                <a:tableStyleId>{5C22544A-7EE6-4342-B048-85BDC9FD1C3A}</a:tableStyleId>
              </a:tblPr>
              <a:tblGrid>
                <a:gridCol w="1761130">
                  <a:extLst>
                    <a:ext uri="{9D8B030D-6E8A-4147-A177-3AD203B41FA5}">
                      <a16:colId xmlns:a16="http://schemas.microsoft.com/office/drawing/2014/main" val="20000"/>
                    </a:ext>
                  </a:extLst>
                </a:gridCol>
                <a:gridCol w="1488518">
                  <a:extLst>
                    <a:ext uri="{9D8B030D-6E8A-4147-A177-3AD203B41FA5}">
                      <a16:colId xmlns:a16="http://schemas.microsoft.com/office/drawing/2014/main" val="20001"/>
                    </a:ext>
                  </a:extLst>
                </a:gridCol>
                <a:gridCol w="1447765">
                  <a:extLst>
                    <a:ext uri="{9D8B030D-6E8A-4147-A177-3AD203B41FA5}">
                      <a16:colId xmlns:a16="http://schemas.microsoft.com/office/drawing/2014/main"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5196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chemeClr val="tx1"/>
                          </a:solidFill>
                          <a:effectLst/>
                          <a:latin typeface="Times New Roman" pitchFamily="18" charset="0"/>
                          <a:cs typeface="Times New Roman" pitchFamily="18" charset="0"/>
                        </a:rPr>
                        <a:t>57</a:t>
                      </a: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endParaRPr lang="ru-RU" sz="1000" b="0" i="0" u="none" strike="noStrike" dirty="0">
                        <a:solidFill>
                          <a:schemeClr val="tx1"/>
                        </a:solidFill>
                        <a:effectLst/>
                        <a:latin typeface="Times New Roman" pitchFamily="18" charset="0"/>
                        <a:cs typeface="Times New Roman" pitchFamily="18" charset="0"/>
                      </a:endParaRPr>
                    </a:p>
                    <a:p>
                      <a:pPr algn="ctr" fontAlgn="b"/>
                      <a:r>
                        <a:rPr lang="kk-KZ" sz="1000" b="0" i="0" u="none" strike="noStrike" dirty="0">
                          <a:solidFill>
                            <a:schemeClr val="tx1"/>
                          </a:solidFill>
                          <a:effectLst/>
                          <a:latin typeface="Times New Roman" pitchFamily="18" charset="0"/>
                          <a:cs typeface="Times New Roman" pitchFamily="18" charset="0"/>
                        </a:rPr>
                        <a:t>0,356</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chemeClr val="tx1"/>
                          </a:solidFill>
                          <a:effectLst/>
                          <a:latin typeface="Times New Roman" pitchFamily="18" charset="0"/>
                          <a:cs typeface="Times New Roman" pitchFamily="18" charset="0"/>
                        </a:rPr>
                        <a:t>50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chemeClr val="tx1"/>
                          </a:solidFill>
                          <a:effectLst/>
                          <a:latin typeface="Times New Roman" pitchFamily="18" charset="0"/>
                          <a:cs typeface="Times New Roman" pitchFamily="18" charset="0"/>
                        </a:rPr>
                        <a:t>0,165</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chemeClr val="tx1"/>
                          </a:solidFill>
                          <a:effectLst/>
                          <a:latin typeface="Times New Roman" pitchFamily="18" charset="0"/>
                          <a:cs typeface="Times New Roman" pitchFamily="18" charset="0"/>
                        </a:rPr>
                        <a:t>0</a:t>
                      </a: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chemeClr val="tx1"/>
                          </a:solidFill>
                          <a:effectLst/>
                          <a:latin typeface="Times New Roman" pitchFamily="18" charset="0"/>
                          <a:cs typeface="Times New Roman" pitchFamily="18" charset="0"/>
                        </a:rPr>
                        <a:t>442</a:t>
                      </a: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chemeClr val="tx1"/>
                          </a:solidFill>
                          <a:effectLst/>
                          <a:latin typeface="Times New Roman" pitchFamily="18" charset="0"/>
                          <a:cs typeface="Times New Roman" pitchFamily="18" charset="0"/>
                        </a:rPr>
                        <a:t>0,088</a:t>
                      </a:r>
                      <a:endParaRPr lang="en-US"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chemeClr val="tx1"/>
                          </a:solidFill>
                          <a:effectLst/>
                          <a:latin typeface="Times New Roman" pitchFamily="18" charset="0"/>
                          <a:cs typeface="Times New Roman" pitchFamily="18" charset="0"/>
                        </a:rPr>
                        <a:t>14</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chemeClr val="tx1"/>
                          </a:solidFill>
                          <a:effectLst/>
                          <a:latin typeface="Times New Roman" pitchFamily="18" charset="0"/>
                          <a:cs typeface="Times New Roman" pitchFamily="18" charset="0"/>
                        </a:rPr>
                        <a:t>0,068</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chemeClr val="tx1"/>
                          </a:solidFill>
                          <a:effectLst/>
                          <a:latin typeface="Times New Roman" pitchFamily="18" charset="0"/>
                          <a:cs typeface="Times New Roman" pitchFamily="18" charset="0"/>
                        </a:rPr>
                        <a:t>54</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chemeClr val="tx1"/>
                          </a:solidFill>
                          <a:effectLst/>
                          <a:latin typeface="Times New Roman" pitchFamily="18" charset="0"/>
                          <a:cs typeface="Times New Roman" pitchFamily="18" charset="0"/>
                        </a:rPr>
                        <a:t>0,134</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effectLst/>
                          <a:latin typeface="Times New Roman" pitchFamily="18" charset="0"/>
                          <a:cs typeface="Times New Roman" pitchFamily="18" charset="0"/>
                        </a:rPr>
                        <a:t>0</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a16="http://schemas.microsoft.com/office/drawing/2014/main"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102" name="Прямоугольник 21"/>
          <p:cNvSpPr>
            <a:spLocks noChangeArrowheads="1"/>
          </p:cNvSpPr>
          <p:nvPr/>
        </p:nvSpPr>
        <p:spPr bwMode="auto">
          <a:xfrm>
            <a:off x="4924425" y="3453059"/>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a:latin typeface="Times New Roman" pitchFamily="18" charset="0"/>
                <a:cs typeface="Times New Roman" pitchFamily="18" charset="0"/>
              </a:rPr>
              <a:t>2025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en-US" alt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04 қыркүйек </a:t>
            </a: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07617" y="131763"/>
            <a:ext cx="4824536" cy="2262158"/>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150" b="1" dirty="0">
                <a:latin typeface="Times New Roman" pitchFamily="18" charset="0"/>
                <a:cs typeface="Times New Roman" pitchFamily="18" charset="0"/>
              </a:rPr>
              <a:t>Атырау </a:t>
            </a:r>
            <a:r>
              <a:rPr lang="ru-RU" altLang="ru-RU" sz="1150" b="1" dirty="0" err="1">
                <a:latin typeface="Times New Roman" pitchFamily="18" charset="0"/>
                <a:cs typeface="Times New Roman" pitchFamily="18" charset="0"/>
              </a:rPr>
              <a:t>қаласы</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бойынша</a:t>
            </a:r>
            <a:r>
              <a:rPr lang="ru-RU" altLang="ru-RU" sz="1150" b="1" dirty="0">
                <a:latin typeface="Times New Roman" pitchFamily="18" charset="0"/>
                <a:cs typeface="Times New Roman" pitchFamily="18" charset="0"/>
              </a:rPr>
              <a:t> </a:t>
            </a:r>
          </a:p>
          <a:p>
            <a:pPr algn="ctr" eaLnBrk="1" hangingPunct="1">
              <a:buFont typeface="Arial" pitchFamily="34" charset="0"/>
              <a:buNone/>
            </a:pPr>
            <a:r>
              <a:rPr lang="kk-KZ" altLang="ru-RU" sz="1150" b="1" dirty="0">
                <a:latin typeface="Times New Roman" pitchFamily="18" charset="0"/>
                <a:cs typeface="Times New Roman" pitchFamily="18" charset="0"/>
              </a:rPr>
              <a:t>05 қыркүйекке </a:t>
            </a:r>
            <a:r>
              <a:rPr lang="ru-RU" altLang="ru-RU" sz="1150" b="1" dirty="0" err="1">
                <a:latin typeface="Times New Roman" pitchFamily="18" charset="0"/>
                <a:cs typeface="Times New Roman" pitchFamily="18" charset="0"/>
              </a:rPr>
              <a:t>арналған</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ауа-райы</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болжамы</a:t>
            </a:r>
            <a:r>
              <a:rPr lang="ru-RU" altLang="ru-RU" sz="1150" b="1" dirty="0">
                <a:latin typeface="Times New Roman" pitchFamily="18" charset="0"/>
                <a:cs typeface="Times New Roman" pitchFamily="18" charset="0"/>
              </a:rPr>
              <a:t>   </a:t>
            </a:r>
          </a:p>
          <a:p>
            <a:pPr algn="ctr" eaLnBrk="1" hangingPunct="1">
              <a:buFont typeface="Arial" pitchFamily="34" charset="0"/>
              <a:buNone/>
            </a:pPr>
            <a:r>
              <a:rPr lang="ru-RU" altLang="ru-RU" sz="1150" b="1" dirty="0">
                <a:latin typeface="Times New Roman" pitchFamily="18" charset="0"/>
                <a:cs typeface="Times New Roman" pitchFamily="18" charset="0"/>
              </a:rPr>
              <a:t>2025 </a:t>
            </a:r>
            <a:r>
              <a:rPr lang="ru-RU" altLang="ru-RU" sz="1150" b="1" dirty="0" err="1">
                <a:latin typeface="Times New Roman" pitchFamily="18" charset="0"/>
                <a:cs typeface="Times New Roman" pitchFamily="18" charset="0"/>
              </a:rPr>
              <a:t>жыл</a:t>
            </a:r>
            <a:r>
              <a:rPr lang="ru-RU" altLang="ru-RU" sz="1150" b="1" dirty="0">
                <a:latin typeface="Times New Roman" pitchFamily="18" charset="0"/>
                <a:cs typeface="Times New Roman" pitchFamily="18" charset="0"/>
              </a:rPr>
              <a:t> 04 </a:t>
            </a:r>
            <a:r>
              <a:rPr lang="ru-RU" altLang="ru-RU" sz="1150" b="1" dirty="0" err="1">
                <a:latin typeface="Times New Roman" pitchFamily="18" charset="0"/>
                <a:cs typeface="Times New Roman" pitchFamily="18" charset="0"/>
              </a:rPr>
              <a:t>қыркүйек</a:t>
            </a:r>
            <a:r>
              <a:rPr lang="ru-RU" altLang="ru-RU" sz="1150" b="1" dirty="0">
                <a:latin typeface="Times New Roman" pitchFamily="18" charset="0"/>
                <a:cs typeface="Times New Roman" pitchFamily="18" charset="0"/>
              </a:rPr>
              <a:t> 20 </a:t>
            </a:r>
            <a:r>
              <a:rPr lang="ru-RU" altLang="ru-RU" sz="1150" b="1" dirty="0" err="1">
                <a:latin typeface="Times New Roman" pitchFamily="18" charset="0"/>
                <a:cs typeface="Times New Roman" pitchFamily="18" charset="0"/>
              </a:rPr>
              <a:t>сағаттан</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бастап</a:t>
            </a:r>
            <a:r>
              <a:rPr lang="ru-RU" altLang="ru-RU" sz="1150" b="1" dirty="0">
                <a:latin typeface="Times New Roman" pitchFamily="18" charset="0"/>
                <a:cs typeface="Times New Roman" pitchFamily="18" charset="0"/>
              </a:rPr>
              <a:t>  04 </a:t>
            </a:r>
            <a:r>
              <a:rPr lang="ru-RU" altLang="ru-RU" sz="1150" b="1" dirty="0" err="1">
                <a:latin typeface="Times New Roman" pitchFamily="18" charset="0"/>
                <a:cs typeface="Times New Roman" pitchFamily="18" charset="0"/>
              </a:rPr>
              <a:t>қыркүйек</a:t>
            </a:r>
            <a:r>
              <a:rPr lang="ru-RU" altLang="ru-RU" sz="1150" b="1" dirty="0">
                <a:latin typeface="Times New Roman" pitchFamily="18" charset="0"/>
                <a:cs typeface="Times New Roman" pitchFamily="18" charset="0"/>
              </a:rPr>
              <a:t> 20 </a:t>
            </a:r>
            <a:r>
              <a:rPr lang="ru-RU" altLang="ru-RU" sz="1150" b="1" dirty="0" err="1">
                <a:latin typeface="Times New Roman" pitchFamily="18" charset="0"/>
                <a:cs typeface="Times New Roman" pitchFamily="18" charset="0"/>
              </a:rPr>
              <a:t>сағатқа</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дейін</a:t>
            </a:r>
            <a:endParaRPr lang="ru-RU" altLang="ru-RU" sz="1150" b="1" dirty="0">
              <a:latin typeface="Times New Roman" pitchFamily="18" charset="0"/>
              <a:cs typeface="Times New Roman" pitchFamily="18" charset="0"/>
            </a:endParaRPr>
          </a:p>
          <a:p>
            <a:pPr algn="just">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kk-KZ" sz="1200" dirty="0">
                <a:latin typeface="Times New Roman"/>
                <a:ea typeface="Times New Roman"/>
              </a:rPr>
              <a:t>Ауыспалы бұлтты, күндіз аздаған жаңбыр, найзағай. Солтүстік-батыстан жел соғады, күші 9-14 м/с. Ауа температурасы түнде 16-18, күндіз 23-25 </a:t>
            </a:r>
            <a:r>
              <a:rPr lang="kk-KZ" sz="1200">
                <a:latin typeface="Times New Roman"/>
                <a:ea typeface="Times New Roman"/>
              </a:rPr>
              <a:t>жылы.</a:t>
            </a:r>
          </a:p>
          <a:p>
            <a:pPr algn="just">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endParaRPr lang="kk-KZ" sz="1200" dirty="0">
              <a:latin typeface="Times New Roman"/>
              <a:ea typeface="Times New Roman"/>
            </a:endParaRPr>
          </a:p>
          <a:p>
            <a:pPr algn="ctr">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ru-RU" altLang="ru-RU" sz="1150" b="1" dirty="0">
                <a:latin typeface="Times New Roman" pitchFamily="18" charset="0"/>
                <a:cs typeface="Times New Roman" pitchFamily="18" charset="0"/>
              </a:rPr>
              <a:t>2025 </a:t>
            </a:r>
            <a:r>
              <a:rPr lang="ru-RU" altLang="ru-RU" sz="1150" b="1" dirty="0" err="1">
                <a:latin typeface="Times New Roman" pitchFamily="18" charset="0"/>
                <a:cs typeface="Times New Roman" pitchFamily="18" charset="0"/>
              </a:rPr>
              <a:t>жыл</a:t>
            </a:r>
            <a:r>
              <a:rPr lang="ru-RU" altLang="ru-RU" sz="1150" b="1" dirty="0">
                <a:latin typeface="Times New Roman" pitchFamily="18" charset="0"/>
                <a:cs typeface="Times New Roman" pitchFamily="18" charset="0"/>
              </a:rPr>
              <a:t> 05 </a:t>
            </a:r>
            <a:r>
              <a:rPr lang="ru-RU" altLang="ru-RU" sz="1150" b="1" dirty="0" err="1">
                <a:latin typeface="Times New Roman" pitchFamily="18" charset="0"/>
                <a:cs typeface="Times New Roman" pitchFamily="18" charset="0"/>
              </a:rPr>
              <a:t>қыркүйек</a:t>
            </a:r>
            <a:r>
              <a:rPr lang="ru-RU" altLang="ru-RU" sz="1150" b="1" dirty="0">
                <a:latin typeface="Times New Roman" pitchFamily="18" charset="0"/>
                <a:cs typeface="Times New Roman" pitchFamily="18" charset="0"/>
              </a:rPr>
              <a:t> 20 </a:t>
            </a:r>
            <a:r>
              <a:rPr lang="ru-RU" altLang="ru-RU" sz="1150" b="1" dirty="0" err="1">
                <a:latin typeface="Times New Roman" pitchFamily="18" charset="0"/>
                <a:cs typeface="Times New Roman" pitchFamily="18" charset="0"/>
              </a:rPr>
              <a:t>сағаттан</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бастап</a:t>
            </a:r>
            <a:r>
              <a:rPr lang="ru-RU" altLang="ru-RU" sz="1150" b="1" dirty="0">
                <a:latin typeface="Times New Roman" pitchFamily="18" charset="0"/>
                <a:cs typeface="Times New Roman" pitchFamily="18" charset="0"/>
              </a:rPr>
              <a:t>  06 </a:t>
            </a:r>
            <a:r>
              <a:rPr lang="ru-RU" altLang="ru-RU" sz="1150" b="1" dirty="0" err="1">
                <a:latin typeface="Times New Roman" pitchFamily="18" charset="0"/>
                <a:cs typeface="Times New Roman" pitchFamily="18" charset="0"/>
              </a:rPr>
              <a:t>қыркүйек</a:t>
            </a:r>
            <a:endParaRPr lang="en-US" altLang="ru-RU" sz="1150" b="1" dirty="0">
              <a:latin typeface="Times New Roman" pitchFamily="18" charset="0"/>
              <a:cs typeface="Times New Roman" pitchFamily="18" charset="0"/>
            </a:endParaRPr>
          </a:p>
          <a:p>
            <a:pPr algn="ctr" eaLnBrk="1" hangingPunct="1"/>
            <a:r>
              <a:rPr lang="ru-RU" altLang="ru-RU" sz="1150" b="1" dirty="0">
                <a:latin typeface="Times New Roman" pitchFamily="18" charset="0"/>
                <a:cs typeface="Times New Roman" pitchFamily="18" charset="0"/>
              </a:rPr>
              <a:t>08 </a:t>
            </a:r>
            <a:r>
              <a:rPr lang="ru-RU" altLang="ru-RU" sz="1150" b="1" dirty="0" err="1">
                <a:latin typeface="Times New Roman" pitchFamily="18" charset="0"/>
                <a:cs typeface="Times New Roman" pitchFamily="18" charset="0"/>
              </a:rPr>
              <a:t>сағатқа</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дейін</a:t>
            </a:r>
            <a:endParaRPr lang="ru-RU" altLang="ru-RU" sz="1150" b="1" dirty="0">
              <a:latin typeface="Times New Roman" pitchFamily="18" charset="0"/>
              <a:cs typeface="Times New Roman" pitchFamily="18" charset="0"/>
            </a:endParaRPr>
          </a:p>
          <a:p>
            <a:pPr algn="just"/>
            <a:r>
              <a:rPr lang="kk-KZ" sz="1200" dirty="0">
                <a:latin typeface="Times New Roman"/>
                <a:ea typeface="Times New Roman"/>
              </a:rPr>
              <a:t>Көшпелі бұлтты, жауын-шашынсыз. С</a:t>
            </a:r>
            <a:r>
              <a:rPr lang="kk-KZ" sz="1200" kern="1400" dirty="0">
                <a:latin typeface="Times New Roman"/>
                <a:ea typeface="Times New Roman"/>
              </a:rPr>
              <a:t>олтүстік-батыстан жел соғады, күші 4-9 м/с. Ауа температурасы 15-17 жылы.</a:t>
            </a:r>
          </a:p>
        </p:txBody>
      </p:sp>
      <p:sp>
        <p:nvSpPr>
          <p:cNvPr id="20" name="TextBox 13"/>
          <p:cNvSpPr txBox="1"/>
          <p:nvPr/>
        </p:nvSpPr>
        <p:spPr>
          <a:xfrm>
            <a:off x="4964112" y="3184091"/>
            <a:ext cx="4742761"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64112" y="2347526"/>
            <a:ext cx="4743056" cy="80021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150" dirty="0" err="1">
                <a:solidFill>
                  <a:schemeClr val="tx1"/>
                </a:solidFill>
                <a:latin typeface="Times New Roman" panose="02020603050405020304" pitchFamily="18" charset="0"/>
                <a:cs typeface="Times New Roman" panose="02020603050405020304" pitchFamily="18" charset="0"/>
              </a:rPr>
              <a:t>Метеорологиялық</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атмосферасында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заттардың</a:t>
            </a:r>
            <a:r>
              <a:rPr lang="ru-RU" sz="1150" dirty="0">
                <a:solidFill>
                  <a:schemeClr val="tx1"/>
                </a:solidFill>
                <a:latin typeface="Times New Roman" panose="02020603050405020304" pitchFamily="18" charset="0"/>
                <a:cs typeface="Times New Roman" panose="02020603050405020304" pitchFamily="18" charset="0"/>
              </a:rPr>
              <a:t> </a:t>
            </a:r>
            <a:r>
              <a:rPr lang="kk-KZ" sz="1150" b="1" i="1" dirty="0">
                <a:solidFill>
                  <a:schemeClr val="tx1"/>
                </a:solidFill>
                <a:latin typeface="Times New Roman" panose="02020603050405020304" pitchFamily="18" charset="0"/>
                <a:cs typeface="Times New Roman" panose="02020603050405020304" pitchFamily="18" charset="0"/>
              </a:rPr>
              <a:t>сейілуіне </a:t>
            </a:r>
            <a:r>
              <a:rPr lang="kk-KZ" altLang="en-US" sz="1150" dirty="0">
                <a:solidFill>
                  <a:schemeClr val="tx1"/>
                </a:solidFill>
                <a:latin typeface="Times New Roman" pitchFamily="18" charset="0"/>
                <a:cs typeface="Times New Roman" pitchFamily="18" charset="0"/>
                <a:sym typeface="+mn-ea"/>
              </a:rPr>
              <a:t>ықпал </a:t>
            </a:r>
            <a:r>
              <a:rPr lang="ru-RU" sz="1150" dirty="0" err="1">
                <a:solidFill>
                  <a:schemeClr val="tx1"/>
                </a:solidFill>
                <a:latin typeface="Times New Roman" panose="02020603050405020304" pitchFamily="18" charset="0"/>
                <a:cs typeface="Times New Roman" panose="02020603050405020304" pitchFamily="18" charset="0"/>
              </a:rPr>
              <a:t>етеді</a:t>
            </a:r>
            <a:r>
              <a:rPr lang="ru-RU" sz="1150" dirty="0">
                <a:solidFill>
                  <a:schemeClr val="tx1"/>
                </a:solidFill>
                <a:latin typeface="Times New Roman" panose="02020603050405020304" pitchFamily="18" charset="0"/>
                <a:cs typeface="Times New Roman" panose="02020603050405020304" pitchFamily="18" charset="0"/>
              </a:rPr>
              <a:t>. </a:t>
            </a:r>
          </a:p>
          <a:p>
            <a:pPr algn="just">
              <a:defRPr/>
            </a:pPr>
            <a:r>
              <a:rPr lang="ru-RU" sz="1150" dirty="0" err="1">
                <a:solidFill>
                  <a:schemeClr val="tx1"/>
                </a:solidFill>
                <a:latin typeface="Times New Roman" panose="02020603050405020304" pitchFamily="18" charset="0"/>
                <a:cs typeface="Times New Roman" panose="02020603050405020304" pitchFamily="18" charset="0"/>
              </a:rPr>
              <a:t>Жалпы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sz="1150" dirty="0">
                <a:solidFill>
                  <a:schemeClr val="tx1"/>
                </a:solidFill>
                <a:latin typeface="Times New Roman" panose="02020603050405020304" pitchFamily="18" charset="0"/>
                <a:cs typeface="Times New Roman" panose="02020603050405020304" pitchFamily="18" charset="0"/>
              </a:rPr>
              <a:t>төмен </a:t>
            </a:r>
            <a:r>
              <a:rPr lang="ru-RU" sz="1150" dirty="0" err="1">
                <a:solidFill>
                  <a:schemeClr val="tx1"/>
                </a:solidFill>
                <a:latin typeface="Times New Roman" panose="02020603050405020304" pitchFamily="18" charset="0"/>
                <a:cs typeface="Times New Roman" panose="02020603050405020304" pitchFamily="18" charset="0"/>
              </a:rPr>
              <a:t>болады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44624"/>
            <a:ext cx="9648825" cy="658160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0684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dirty="0">
                <a:solidFill>
                  <a:srgbClr val="000000"/>
                </a:solidFill>
                <a:latin typeface="Times New Roman" pitchFamily="18" charset="0"/>
                <a:cs typeface="Times New Roman" pitchFamily="18" charset="0"/>
              </a:rPr>
              <a:t>Атырау </a:t>
            </a:r>
            <a:r>
              <a:rPr lang="ru-RU" altLang="ru-RU" sz="1200" dirty="0" err="1">
                <a:solidFill>
                  <a:srgbClr val="000000"/>
                </a:solidFill>
                <a:latin typeface="Times New Roman" pitchFamily="18" charset="0"/>
                <a:cs typeface="Times New Roman" pitchFamily="18" charset="0"/>
              </a:rPr>
              <a:t>қаласында</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атмосфералық</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ауаның</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ластану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деңгейін</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5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бекетінде</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жүргізіледі</a:t>
            </a:r>
            <a:r>
              <a:rPr lang="ru-RU" altLang="ru-RU" sz="1200" dirty="0">
                <a:solidFill>
                  <a:srgbClr val="000000"/>
                </a:solidFill>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1 бекет –</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Самал</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Ә.Кекілбаев</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15;</a:t>
            </a:r>
          </a:p>
          <a:p>
            <a:pPr algn="just" eaLnBrk="1" hangingPunct="1">
              <a:buFont typeface="Arial" pitchFamily="34" charset="0"/>
              <a:buNone/>
            </a:pPr>
            <a:r>
              <a:rPr lang="kk-KZ" altLang="ru-RU" sz="1200" dirty="0">
                <a:latin typeface="Times New Roman" pitchFamily="18" charset="0"/>
                <a:cs typeface="Times New Roman" pitchFamily="18" charset="0"/>
              </a:rPr>
              <a:t>№ 5 бекет – Құрсай шағын ауданы, Қарабау көшесі, құрылыс 12</a:t>
            </a:r>
            <a:r>
              <a:rPr lang="ru-RU" altLang="ru-RU" sz="1200" dirty="0">
                <a:latin typeface="Times New Roman" pitchFamily="18" charset="0"/>
                <a:cs typeface="Times New Roman" pitchFamily="18" charset="0"/>
              </a:rPr>
              <a:t>;</a:t>
            </a:r>
            <a:endParaRPr lang="kk-KZ"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6 бекет – </a:t>
            </a:r>
            <a:r>
              <a:rPr lang="ru-RU" altLang="ru-RU" sz="1200" dirty="0" err="1">
                <a:latin typeface="Times New Roman" pitchFamily="18" charset="0"/>
                <a:cs typeface="Times New Roman" pitchFamily="18" charset="0"/>
              </a:rPr>
              <a:t>Жұлдыз</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№6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29</a:t>
            </a:r>
            <a:r>
              <a:rPr lang="kk-KZ" altLang="ru-RU" sz="1200" dirty="0">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9 бекет – Береке шағын ауданы, Береке өндірістік аймағы ауданы.</a:t>
            </a:r>
            <a:endParaRPr lang="ru-RU" altLang="ru-RU" sz="1200" dirty="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dirty="0">
                <a:latin typeface="Times New Roman" pitchFamily="18" charset="0"/>
                <a:cs typeface="Times New Roman" pitchFamily="18" charset="0"/>
              </a:rPr>
              <a:t>«Р» </a:t>
            </a:r>
            <a:r>
              <a:rPr lang="ru-RU" altLang="ru-RU" sz="1200" i="1" dirty="0" err="1">
                <a:latin typeface="Times New Roman" pitchFamily="18" charset="0"/>
                <a:cs typeface="Times New Roman" pitchFamily="18" charset="0"/>
              </a:rPr>
              <a:t>параметрі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қала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бойынша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ауаның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ластануының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жалпыланған</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көрсеткіші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болып</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табылады</a:t>
            </a:r>
            <a:r>
              <a:rPr lang="ru-RU" altLang="ru-RU" sz="1200" i="1" dirty="0">
                <a:latin typeface="Times New Roman" pitchFamily="18" charset="0"/>
                <a:cs typeface="Times New Roman" pitchFamily="18" charset="0"/>
              </a:rPr>
              <a:t>.</a:t>
            </a:r>
            <a:endParaRPr lang="ru-RU" altLang="ru-RU" sz="1200" dirty="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lab_atr@</a:t>
                        </a:r>
                        <a:r>
                          <a:rPr lang="en-US" altLang="x-none" sz="800" b="1" dirty="0">
                            <a:latin typeface="Times New Roman" panose="02020603050405020304" pitchFamily="18" charset="0"/>
                            <a:cs typeface="Times New Roman" panose="02020603050405020304" pitchFamily="18" charset="0"/>
                            <a:hlinkClick r:id="rId3"/>
                          </a:rPr>
                          <a:t>meteo.k</a:t>
                        </a:r>
                        <a:r>
                          <a:rPr lang="en-US" altLang="x-none" sz="800" dirty="0">
                            <a:latin typeface="Times New Roman" panose="02020603050405020304" pitchFamily="18" charset="0"/>
                            <a:cs typeface="Times New Roman" panose="02020603050405020304" pitchFamily="18" charset="0"/>
                          </a:rPr>
                          <a:t>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a:solidFill>
                  <a:srgbClr val="000000"/>
                </a:solidFill>
                <a:latin typeface="Times New Roman" pitchFamily="18" charset="0"/>
                <a:cs typeface="Times New Roman" pitchFamily="18" charset="0"/>
              </a:rPr>
              <a:t>: </a:t>
            </a:r>
            <a:r>
              <a:rPr lang="kk-KZ" altLang="ru-RU" sz="1200" b="1" i="1">
                <a:solidFill>
                  <a:srgbClr val="000000"/>
                </a:solidFill>
                <a:latin typeface="Times New Roman" pitchFamily="18" charset="0"/>
                <a:cs typeface="Times New Roman" pitchFamily="18" charset="0"/>
              </a:rPr>
              <a:t>Казжанова Б. </a:t>
            </a:r>
            <a:r>
              <a:rPr lang="kk-KZ" altLang="ru-RU" sz="1200" b="1" i="1" dirty="0">
                <a:solidFill>
                  <a:srgbClr val="000000"/>
                </a:solidFill>
                <a:latin typeface="Times New Roman" pitchFamily="18" charset="0"/>
                <a:cs typeface="Times New Roman" pitchFamily="18" charset="0"/>
              </a:rPr>
              <a:t>/ </a:t>
            </a:r>
            <a:r>
              <a:rPr lang="ru-RU" altLang="ru-RU" sz="1200" b="1" i="1" dirty="0">
                <a:solidFill>
                  <a:srgbClr val="000000"/>
                </a:solidFill>
                <a:latin typeface="Times New Roman" pitchFamily="18" charset="0"/>
                <a:cs typeface="Times New Roman" pitchFamily="18" charset="0"/>
              </a:rPr>
              <a:t> </a:t>
            </a:r>
            <a:r>
              <a:rPr lang="ru-RU" altLang="ru-RU" sz="1200" b="1" i="1" dirty="0" err="1">
                <a:solidFill>
                  <a:srgbClr val="000000"/>
                </a:solidFill>
                <a:latin typeface="Times New Roman" pitchFamily="18" charset="0"/>
                <a:cs typeface="Times New Roman" pitchFamily="18" charset="0"/>
              </a:rPr>
              <a:t>Мынбай</a:t>
            </a:r>
            <a:r>
              <a:rPr lang="ru-RU" altLang="ru-RU" sz="1200" b="1" i="1" dirty="0">
                <a:solidFill>
                  <a:srgbClr val="000000"/>
                </a:solidFill>
                <a:latin typeface="Times New Roman" pitchFamily="18" charset="0"/>
                <a:cs typeface="Times New Roman" pitchFamily="18" charset="0"/>
              </a:rPr>
              <a:t> А. </a:t>
            </a: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a16="http://schemas.microsoft.com/office/drawing/2014/main" val="20000"/>
                    </a:ext>
                  </a:extLst>
                </a:gridCol>
                <a:gridCol w="3038121">
                  <a:extLst>
                    <a:ext uri="{9D8B030D-6E8A-4147-A177-3AD203B41FA5}">
                      <a16:colId xmlns:a16="http://schemas.microsoft.com/office/drawing/2014/main"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a16="http://schemas.microsoft.com/office/drawing/2014/main" val="20000"/>
                    </a:ext>
                  </a:extLst>
                </a:gridCol>
                <a:gridCol w="3757467">
                  <a:extLst>
                    <a:ext uri="{9D8B030D-6E8A-4147-A177-3AD203B41FA5}">
                      <a16:colId xmlns:a16="http://schemas.microsoft.com/office/drawing/2014/main"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29548</TotalTime>
  <Words>608</Words>
  <Application>Microsoft Office PowerPoint</Application>
  <PresentationFormat>Лист A4 (210x297 мм)</PresentationFormat>
  <Paragraphs>101</Paragraphs>
  <Slides>2</Slides>
  <Notes>1</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4894</cp:revision>
  <cp:lastPrinted>2023-02-06T06:57:51Z</cp:lastPrinted>
  <dcterms:created xsi:type="dcterms:W3CDTF">2018-03-27T06:03:00Z</dcterms:created>
  <dcterms:modified xsi:type="dcterms:W3CDTF">2025-09-04T07:40:23Z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