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6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№195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14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a:t>
                      </a:r>
                      <a:r>
                        <a:rPr lang="kk-KZ" sz="700" i="1" dirty="0">
                          <a:latin typeface="Times New Roman" panose="02020603050405020304" pitchFamily="18" charset="0"/>
                          <a:cs typeface="Times New Roman" panose="02020603050405020304" pitchFamily="18" charset="0"/>
                        </a:rPr>
                        <a:t>ғы</a:t>
                      </a:r>
                      <a:r>
                        <a:rPr lang="kk-KZ" sz="700" i="1" baseline="0" dirty="0">
                          <a:latin typeface="Times New Roman" panose="02020603050405020304" pitchFamily="18" charset="0"/>
                          <a:cs typeface="Times New Roman" panose="02020603050405020304" pitchFamily="18" charset="0"/>
                        </a:rPr>
                        <a:t> 2 тамызындағы №ҚР ДСМ-70 </a:t>
                      </a:r>
                      <a:r>
                        <a:rPr lang="ru-RU" sz="700" i="1" dirty="0" err="1">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құжатқа</a:t>
                      </a:r>
                      <a:r>
                        <a:rPr lang="ru-RU" sz="700" i="1" baseline="0" dirty="0" err="1">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0" name="Прямоугольник 19"/>
          <p:cNvSpPr/>
          <p:nvPr/>
        </p:nvSpPr>
        <p:spPr>
          <a:xfrm>
            <a:off x="4952999" y="114300"/>
            <a:ext cx="4824413" cy="2308324"/>
          </a:xfrm>
          <a:prstGeom prst="rect">
            <a:avLst/>
          </a:prstGeom>
        </p:spPr>
        <p:txBody>
          <a:bodyPr wrap="square">
            <a:spAutoFit/>
          </a:bodyPr>
          <a:lstStyle/>
          <a:p>
            <a:pPr algn="ctr"/>
            <a:r>
              <a:rPr lang="kk-KZ" altLang="ru-RU" sz="1200" b="1" dirty="0">
                <a:latin typeface="Times New Roman" pitchFamily="18" charset="0"/>
                <a:ea typeface="Times New Roman KZ" pitchFamily="18" charset="0"/>
                <a:cs typeface="Times New Roman" pitchFamily="18" charset="0"/>
              </a:rPr>
              <a:t>15 шілдеге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a:t>
            </a:r>
            <a:r>
              <a:rPr lang="ru-RU" sz="1050" b="1" dirty="0">
                <a:latin typeface="Times New Roman" pitchFamily="18" charset="0"/>
                <a:cs typeface="Times New Roman" pitchFamily="18" charset="0"/>
              </a:rPr>
              <a:t>2025 </a:t>
            </a:r>
            <a:r>
              <a:rPr lang="ru-RU" sz="1050" b="1" dirty="0" err="1">
                <a:latin typeface="Times New Roman" pitchFamily="18" charset="0"/>
                <a:cs typeface="Times New Roman" pitchFamily="18" charset="0"/>
              </a:rPr>
              <a:t>жылғы</a:t>
            </a:r>
            <a:r>
              <a:rPr lang="ru-RU" sz="1050" b="1" dirty="0">
                <a:latin typeface="Times New Roman" pitchFamily="18" charset="0"/>
                <a:cs typeface="Times New Roman" pitchFamily="18" charset="0"/>
              </a:rPr>
              <a:t> </a:t>
            </a:r>
            <a:r>
              <a:rPr lang="kk-KZ" sz="1050" b="1" dirty="0">
                <a:latin typeface="Times New Roman" pitchFamily="18" charset="0"/>
                <a:cs typeface="Times New Roman" pitchFamily="18" charset="0"/>
              </a:rPr>
              <a:t>14 шілде </a:t>
            </a:r>
            <a:r>
              <a:rPr lang="ru-RU" sz="1050" b="1" dirty="0" err="1">
                <a:latin typeface="Times New Roman" pitchFamily="18" charset="0"/>
                <a:cs typeface="Times New Roman" pitchFamily="18" charset="0"/>
              </a:rPr>
              <a:t>сағ.</a:t>
            </a:r>
            <a:r>
              <a:rPr lang="ru-RU" sz="1050" b="1" dirty="0">
                <a:latin typeface="Times New Roman" pitchFamily="18" charset="0"/>
                <a:cs typeface="Times New Roman" pitchFamily="18" charset="0"/>
              </a:rPr>
              <a:t> 20-дан </a:t>
            </a:r>
            <a:r>
              <a:rPr lang="ru-RU" sz="1050" b="1" dirty="0" err="1">
                <a:latin typeface="Times New Roman" pitchFamily="18" charset="0"/>
                <a:cs typeface="Times New Roman" pitchFamily="18" charset="0"/>
              </a:rPr>
              <a:t>бастап</a:t>
            </a:r>
            <a:r>
              <a:rPr lang="ru-RU" sz="1050" b="1" dirty="0">
                <a:latin typeface="Times New Roman" pitchFamily="18" charset="0"/>
                <a:cs typeface="Times New Roman" pitchFamily="18" charset="0"/>
              </a:rPr>
              <a:t> 15</a:t>
            </a:r>
            <a:r>
              <a:rPr lang="kk-KZ" sz="1050" b="1" dirty="0">
                <a:latin typeface="Times New Roman" pitchFamily="18" charset="0"/>
                <a:cs typeface="Times New Roman" pitchFamily="18" charset="0"/>
              </a:rPr>
              <a:t> шілде </a:t>
            </a:r>
            <a:r>
              <a:rPr lang="ru-RU" sz="1050" b="1" dirty="0" err="1">
                <a:latin typeface="Times New Roman" pitchFamily="18" charset="0"/>
                <a:cs typeface="Times New Roman" pitchFamily="18" charset="0"/>
              </a:rPr>
              <a:t>сағ.</a:t>
            </a:r>
            <a:r>
              <a:rPr lang="ru-RU" sz="1050" b="1" dirty="0">
                <a:latin typeface="Times New Roman" pitchFamily="18" charset="0"/>
                <a:cs typeface="Times New Roman" pitchFamily="18" charset="0"/>
              </a:rPr>
              <a:t> 20-ға </a:t>
            </a:r>
            <a:r>
              <a:rPr lang="ru-RU" sz="1050" b="1" dirty="0" err="1">
                <a:latin typeface="Times New Roman" pitchFamily="18" charset="0"/>
                <a:cs typeface="Times New Roman" pitchFamily="18" charset="0"/>
              </a:rPr>
              <a:t>дейін</a:t>
            </a:r>
            <a:endParaRPr lang="ru-RU" sz="1050" b="1" dirty="0">
              <a:latin typeface="Times New Roman" pitchFamily="18" charset="0"/>
              <a:cs typeface="Times New Roman" pitchFamily="18" charset="0"/>
            </a:endParaRPr>
          </a:p>
          <a:p>
            <a:r>
              <a:rPr lang="kk-KZ" sz="1200" dirty="0">
                <a:latin typeface="Times New Roman" pitchFamily="18" charset="0"/>
                <a:cs typeface="Times New Roman" pitchFamily="18" charset="0"/>
              </a:rPr>
              <a:t>Көшпелі бұлтты, жауын-шашынсыз. Солтүстік-шығыстан жел соғады, күші 5-10 м/с. Ауа температурасы түнде 16-18 градус жылы, күндіз қатты ыстық 35-37 градус.</a:t>
            </a:r>
          </a:p>
          <a:p>
            <a:endParaRPr lang="en-US" sz="1200" dirty="0">
              <a:latin typeface="Times New Roman" pitchFamily="18" charset="0"/>
              <a:cs typeface="Times New Roman" pitchFamily="18" charset="0"/>
            </a:endParaRPr>
          </a:p>
          <a:p>
            <a:pPr algn="ctr"/>
            <a:r>
              <a:rPr lang="kk-KZ" altLang="ru-RU" sz="1200" b="1" dirty="0">
                <a:latin typeface="Times New Roman" pitchFamily="18" charset="0"/>
                <a:ea typeface="Times New Roman KZ" pitchFamily="18" charset="0"/>
                <a:cs typeface="Times New Roman" pitchFamily="18" charset="0"/>
              </a:rPr>
              <a:t>16 шілдеге</a:t>
            </a:r>
          </a:p>
          <a:p>
            <a:pPr marL="228600" indent="-228600" algn="ctr"/>
            <a:r>
              <a:rPr lang="ru-RU" sz="1200" b="1" dirty="0">
                <a:latin typeface="Times New Roman" pitchFamily="18" charset="0"/>
                <a:ea typeface="Times New Roman KZ" pitchFamily="18" charset="0"/>
                <a:cs typeface="Times New Roman" pitchFamily="18" charset="0"/>
              </a:rPr>
              <a:t>2025 </a:t>
            </a:r>
            <a:r>
              <a:rPr lang="ru-RU" sz="1200" b="1" dirty="0" err="1">
                <a:latin typeface="Times New Roman" pitchFamily="18" charset="0"/>
                <a:ea typeface="Times New Roman KZ" pitchFamily="18" charset="0"/>
                <a:cs typeface="Times New Roman" pitchFamily="18" charset="0"/>
              </a:rPr>
              <a:t>жылғы </a:t>
            </a:r>
            <a:r>
              <a:rPr lang="ru-RU" sz="1200" b="1" dirty="0">
                <a:latin typeface="Times New Roman" pitchFamily="18" charset="0"/>
                <a:ea typeface="Times New Roman KZ" pitchFamily="18" charset="0"/>
                <a:cs typeface="Times New Roman" pitchFamily="18" charset="0"/>
              </a:rPr>
              <a:t>15 </a:t>
            </a:r>
            <a:r>
              <a:rPr lang="ru-RU" sz="1200" b="1" dirty="0" err="1">
                <a:latin typeface="Times New Roman" pitchFamily="18" charset="0"/>
                <a:ea typeface="Times New Roman KZ" pitchFamily="18" charset="0"/>
                <a:cs typeface="Times New Roman" pitchFamily="18" charset="0"/>
              </a:rPr>
              <a:t>шілде</a:t>
            </a:r>
            <a:r>
              <a:rPr lang="kk-KZ" altLang="ru-RU" sz="1200" b="1" dirty="0">
                <a:latin typeface="Times New Roman" pitchFamily="18" charset="0"/>
                <a:ea typeface="Times New Roman KZ" pitchFamily="18" charset="0"/>
                <a:cs typeface="Times New Roman" pitchFamily="18" charset="0"/>
              </a:rPr>
              <a:t> </a:t>
            </a:r>
            <a:r>
              <a:rPr lang="ru-RU" sz="1200" b="1" dirty="0" err="1">
                <a:latin typeface="Times New Roman" pitchFamily="18" charset="0"/>
                <a:ea typeface="Times New Roman KZ" pitchFamily="18" charset="0"/>
                <a:cs typeface="Times New Roman" pitchFamily="18" charset="0"/>
              </a:rPr>
              <a:t>сағ.</a:t>
            </a:r>
            <a:r>
              <a:rPr lang="ru-RU" sz="1200" b="1" dirty="0">
                <a:latin typeface="Times New Roman" pitchFamily="18" charset="0"/>
                <a:ea typeface="Times New Roman KZ" pitchFamily="18" charset="0"/>
                <a:cs typeface="Times New Roman" pitchFamily="18" charset="0"/>
              </a:rPr>
              <a:t> 20-дан </a:t>
            </a:r>
            <a:r>
              <a:rPr lang="ru-RU" sz="1200" b="1" dirty="0" err="1">
                <a:latin typeface="Times New Roman" pitchFamily="18" charset="0"/>
                <a:ea typeface="Times New Roman KZ" pitchFamily="18" charset="0"/>
                <a:cs typeface="Times New Roman" pitchFamily="18" charset="0"/>
              </a:rPr>
              <a:t>бастап</a:t>
            </a:r>
            <a:r>
              <a:rPr lang="ru-RU" sz="1200" b="1" dirty="0">
                <a:latin typeface="Times New Roman" pitchFamily="18" charset="0"/>
                <a:ea typeface="Times New Roman KZ" pitchFamily="18" charset="0"/>
                <a:cs typeface="Times New Roman" pitchFamily="18" charset="0"/>
              </a:rPr>
              <a:t> 16 </a:t>
            </a:r>
            <a:r>
              <a:rPr lang="ru-RU" sz="1200" b="1" dirty="0" err="1">
                <a:latin typeface="Times New Roman" pitchFamily="18" charset="0"/>
                <a:ea typeface="Times New Roman KZ" pitchFamily="18" charset="0"/>
                <a:cs typeface="Times New Roman" pitchFamily="18" charset="0"/>
              </a:rPr>
              <a:t>шілде</a:t>
            </a:r>
            <a:r>
              <a:rPr lang="ru-RU" sz="1200" b="1" dirty="0">
                <a:latin typeface="Times New Roman" pitchFamily="18" charset="0"/>
                <a:ea typeface="Times New Roman KZ" pitchFamily="18" charset="0"/>
                <a:cs typeface="Times New Roman" pitchFamily="18" charset="0"/>
              </a:rPr>
              <a:t> </a:t>
            </a:r>
            <a:r>
              <a:rPr lang="ru-RU" sz="1200" b="1" dirty="0" err="1">
                <a:latin typeface="Times New Roman" pitchFamily="18" charset="0"/>
                <a:ea typeface="Times New Roman KZ" pitchFamily="18" charset="0"/>
                <a:cs typeface="Times New Roman" pitchFamily="18" charset="0"/>
              </a:rPr>
              <a:t>сағ</a:t>
            </a:r>
            <a:r>
              <a:rPr lang="ru-RU" sz="1200" b="1" dirty="0">
                <a:latin typeface="Times New Roman" pitchFamily="18" charset="0"/>
                <a:ea typeface="Times New Roman KZ" pitchFamily="18" charset="0"/>
                <a:cs typeface="Times New Roman" pitchFamily="18" charset="0"/>
              </a:rPr>
              <a:t>. 08-ге </a:t>
            </a:r>
            <a:r>
              <a:rPr lang="ru-RU" sz="1200" b="1" dirty="0" err="1">
                <a:latin typeface="Times New Roman" pitchFamily="18" charset="0"/>
                <a:ea typeface="Times New Roman KZ" pitchFamily="18" charset="0"/>
                <a:cs typeface="Times New Roman" pitchFamily="18" charset="0"/>
              </a:rPr>
              <a:t>дейін</a:t>
            </a:r>
            <a:endParaRPr lang="ru-RU" sz="1200" b="1" dirty="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a:latin typeface="Times New Roman" pitchFamily="18" charset="0"/>
                <a:cs typeface="Times New Roman" pitchFamily="18" charset="0"/>
              </a:rPr>
              <a:t>Көшпелі бұлтты, жауын-шашынсыз. </a:t>
            </a:r>
            <a:r>
              <a:rPr lang="kk-KZ" sz="1200">
                <a:latin typeface="Times New Roman" pitchFamily="18" charset="0"/>
                <a:cs typeface="Times New Roman" pitchFamily="18" charset="0"/>
              </a:rPr>
              <a:t>Оңтүстік-батыстан </a:t>
            </a:r>
            <a:r>
              <a:rPr lang="kk-KZ" sz="1200" dirty="0">
                <a:latin typeface="Times New Roman" pitchFamily="18" charset="0"/>
                <a:cs typeface="Times New Roman" pitchFamily="18" charset="0"/>
              </a:rPr>
              <a:t>жел соғады, күші 3-8 м/с. Ауа температурасы 17-19 градус жылы.</a:t>
            </a:r>
            <a:r>
              <a:rPr lang="ru-RU" sz="1200" dirty="0">
                <a:latin typeface="Times New Roman" panose="02020603050405020304" pitchFamily="18" charset="0"/>
                <a:cs typeface="Times New Roman" panose="02020603050405020304" pitchFamily="18" charset="0"/>
              </a:rPr>
              <a:t> </a:t>
            </a:r>
          </a:p>
          <a:p>
            <a:pPr fontAlgn="auto">
              <a:spcBef>
                <a:spcPts val="0"/>
              </a:spcBef>
              <a:spcAft>
                <a:spcPts val="0"/>
              </a:spcAft>
              <a:defRPr/>
            </a:pPr>
            <a:endParaRPr lang="kk-KZ" sz="1200" dirty="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     2025 </a:t>
            </a:r>
            <a:r>
              <a:rPr lang="ru-RU" sz="1200" dirty="0" err="1">
                <a:solidFill>
                  <a:schemeClr val="tx1"/>
                </a:solidFill>
                <a:latin typeface="Times New Roman" panose="02020603050405020304" pitchFamily="18" charset="0"/>
                <a:cs typeface="Times New Roman" panose="02020603050405020304" pitchFamily="18" charset="0"/>
              </a:rPr>
              <a:t>жылдың </a:t>
            </a:r>
            <a:r>
              <a:rPr lang="ru-RU" sz="1200" dirty="0">
                <a:solidFill>
                  <a:schemeClr val="tx1"/>
                </a:solidFill>
                <a:latin typeface="Times New Roman" panose="02020603050405020304" pitchFamily="18" charset="0"/>
                <a:cs typeface="Times New Roman" panose="02020603050405020304" pitchFamily="18" charset="0"/>
              </a:rPr>
              <a:t>15 </a:t>
            </a:r>
            <a:r>
              <a:rPr lang="ru-RU" sz="1200" dirty="0" err="1">
                <a:solidFill>
                  <a:schemeClr val="tx1"/>
                </a:solidFill>
                <a:latin typeface="Times New Roman" panose="02020603050405020304" pitchFamily="18" charset="0"/>
                <a:cs typeface="Times New Roman" panose="02020603050405020304" pitchFamily="18" charset="0"/>
              </a:rPr>
              <a:t>шілде</a:t>
            </a:r>
            <a:r>
              <a:rPr lang="kk-KZ" sz="1200" dirty="0">
                <a:solidFill>
                  <a:schemeClr val="tx1"/>
                </a:solidFill>
                <a:latin typeface="Times New Roman" panose="02020603050405020304" pitchFamily="18" charset="0"/>
                <a:cs typeface="Times New Roman" panose="02020603050405020304" pitchFamily="18" charset="0"/>
              </a:rPr>
              <a:t>, 16 шілде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сейілуне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14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itchFamily="18" charset="0"/>
                <a:cs typeface="Times New Roman" pitchFamily="18" charset="0"/>
              </a:rPr>
              <a:t>Т</a:t>
            </a:r>
            <a:r>
              <a:rPr lang="ru-RU" altLang="ru-RU" sz="1200" b="1" dirty="0" err="1">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5936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4314">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111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0,22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0185">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1307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0,26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018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0,30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018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018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a:solidFill>
                            <a:schemeClr val="tx1"/>
                          </a:solidFill>
                          <a:latin typeface="Times New Roman" panose="02020603050405020304" pitchFamily="18" charset="0"/>
                          <a:cs typeface="Times New Roman" panose="02020603050405020304" pitchFamily="18" charset="0"/>
                        </a:rPr>
                        <a:t>Қалқыма бөлшектер </a:t>
                      </a:r>
                      <a:r>
                        <a:rPr lang="ru-RU" sz="1000" dirty="0">
                          <a:solidFill>
                            <a:schemeClr val="tx1"/>
                          </a:solidFill>
                          <a:latin typeface="Times New Roman" panose="02020603050405020304" pitchFamily="18" charset="0"/>
                          <a:cs typeface="Times New Roman" panose="02020603050405020304" pitchFamily="18" charset="0"/>
                        </a:rPr>
                        <a:t>(ша</a:t>
                      </a:r>
                      <a:r>
                        <a:rPr lang="kk-KZ" sz="1000" dirty="0">
                          <a:solidFill>
                            <a:schemeClr val="tx1"/>
                          </a:solidFill>
                          <a:latin typeface="Times New Roman" panose="02020603050405020304" pitchFamily="18" charset="0"/>
                          <a:cs typeface="Times New Roman" panose="02020603050405020304" pitchFamily="18" charset="0"/>
                        </a:rPr>
                        <a:t>ң)</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216</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 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және байланыс</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ru-RU" altLang="x-none" sz="800" dirty="0">
                            <a:latin typeface="Times New Roman" pitchFamily="18" charset="0"/>
                            <a:cs typeface="Times New Roman" pitchFamily="18" charset="0"/>
                          </a:rPr>
                          <a:t> </a:t>
                        </a:r>
                        <a:r>
                          <a:rPr lang="en-US" altLang="x-none" sz="800" dirty="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Инженер-эколог</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(7</a:t>
                        </a:r>
                        <a:r>
                          <a:rPr lang="ru-RU" sz="800" dirty="0">
                            <a:latin typeface="Times New Roman" pitchFamily="18" charset="0"/>
                            <a:cs typeface="Times New Roman" pitchFamily="18" charset="0"/>
                          </a:rPr>
                          <a:t>28</a:t>
                        </a:r>
                        <a:r>
                          <a:rPr sz="800">
                            <a:latin typeface="Times New Roman" pitchFamily="18" charset="0"/>
                            <a:cs typeface="Times New Roman" pitchFamily="18" charset="0"/>
                          </a:rPr>
                          <a:t>2) </a:t>
                        </a:r>
                        <a:r>
                          <a:rPr lang="ru-RU" sz="800" dirty="0">
                            <a:latin typeface="Times New Roman" pitchFamily="18" charset="0"/>
                            <a:cs typeface="Times New Roman" pitchFamily="18" charset="0"/>
                          </a:rPr>
                          <a:t>41</a:t>
                        </a:r>
                        <a:r>
                          <a:rPr sz="800">
                            <a:latin typeface="Times New Roman" pitchFamily="18" charset="0"/>
                            <a:cs typeface="Times New Roman" pitchFamily="18" charset="0"/>
                          </a:rPr>
                          <a:t>-8</a:t>
                        </a:r>
                        <a:r>
                          <a:rPr lang="ru-RU" sz="800" dirty="0">
                            <a:latin typeface="Times New Roman" pitchFamily="18" charset="0"/>
                            <a:cs typeface="Times New Roman" pitchFamily="18" charset="0"/>
                          </a:rPr>
                          <a:t>4</a:t>
                        </a:r>
                        <a:r>
                          <a:rPr sz="800">
                            <a:latin typeface="Times New Roman" pitchFamily="18" charset="0"/>
                            <a:cs typeface="Times New Roman" pitchFamily="18" charset="0"/>
                          </a:rPr>
                          <a:t>-</a:t>
                        </a:r>
                        <a:r>
                          <a:rPr lang="ru-RU" sz="800" dirty="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Талдықорған қ., </a:t>
              </a:r>
              <a:r>
                <a:rPr lang="ru-RU" altLang="ru-RU" sz="1000" i="1" dirty="0">
                  <a:latin typeface="Times New Roman" panose="02020603050405020304" pitchFamily="18" charset="0"/>
                  <a:cs typeface="Times New Roman" panose="02020603050405020304" pitchFamily="18" charset="0"/>
                </a:rPr>
                <a:t>Гагарина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Айтуган А А  </a:t>
            </a:r>
            <a:r>
              <a:rPr lang="ru-RU" altLang="ru-RU" sz="1400" b="1" i="1" dirty="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val="20000"/>
                    </a:ext>
                  </a:extLst>
                </a:gridCol>
                <a:gridCol w="3152663">
                  <a:extLst>
                    <a:ext uri="{9D8B030D-6E8A-4147-A177-3AD203B41FA5}">
                      <a16:colId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baseline="0" dirty="0">
                          <a:solidFill>
                            <a:srgbClr val="000000"/>
                          </a:solidFill>
                          <a:latin typeface="Times New Roman" panose="02020603050405020304" pitchFamily="18" charset="0"/>
                        </a:rPr>
                        <a:t> </a:t>
                      </a:r>
                      <a:r>
                        <a:rPr lang="kk-KZ" altLang="en-US" sz="1000" baseline="0" dirty="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21285</TotalTime>
  <Words>569</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5143</cp:revision>
  <cp:lastPrinted>2021-07-01T03:56:27Z</cp:lastPrinted>
  <dcterms:created xsi:type="dcterms:W3CDTF">2018-03-27T06:03:00Z</dcterms:created>
  <dcterms:modified xsi:type="dcterms:W3CDTF">2025-07-14T07:20:10Z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