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0" d="100"/>
          <a:sy n="120" d="100"/>
        </p:scale>
        <p:origin x="-3774" y="-1572"/>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192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2025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11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шілде</a:t>
                      </a:r>
                      <a:endParaRPr lang="zh-CN" altLang="x-none" sz="1200" b="1" i="1" dirty="0">
                        <a:solidFill>
                          <a:schemeClr val="tx2">
                            <a:lumMod val="50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a:t>
            </a:r>
            <a:r>
              <a:rPr lang="ru-RU" altLang="ru-RU" sz="1200" b="1" dirty="0" smtClean="0">
                <a:solidFill>
                  <a:srgbClr val="000000"/>
                </a:solidFill>
                <a:latin typeface="Times New Roman" pitchFamily="18" charset="0"/>
                <a:cs typeface="Times New Roman" pitchFamily="18" charset="0"/>
              </a:rPr>
              <a:t>1 </a:t>
            </a:r>
            <a:r>
              <a:rPr lang="ru-RU" altLang="ru-RU" sz="1200" b="1" dirty="0" err="1">
                <a:solidFill>
                  <a:srgbClr val="000000"/>
                </a:solidFill>
                <a:latin typeface="Times New Roman" pitchFamily="18" charset="0"/>
                <a:cs typeface="Times New Roman" pitchFamily="18" charset="0"/>
              </a:rPr>
              <a:t>шілде</a:t>
            </a:r>
            <a:r>
              <a:rPr lang="kk-KZ"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77075859"/>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val="3583770891"/>
                    </a:ext>
                  </a:extLst>
                </a:gridCol>
                <a:gridCol w="1656080">
                  <a:extLst>
                    <a:ext uri="{9D8B030D-6E8A-4147-A177-3AD203B41FA5}">
                      <a16:colId xmlns:a16="http://schemas.microsoft.com/office/drawing/2014/main" val="1276116030"/>
                    </a:ext>
                  </a:extLst>
                </a:gridCol>
                <a:gridCol w="1415623">
                  <a:extLst>
                    <a:ext uri="{9D8B030D-6E8A-4147-A177-3AD203B41FA5}">
                      <a16:colId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17</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0,03</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4</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0,01</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0</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0,0</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84</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0,4</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85</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0,21</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3</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0,4</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
        <p:nvSpPr>
          <p:cNvPr id="16" name="Прямоугольник 15"/>
          <p:cNvSpPr/>
          <p:nvPr/>
        </p:nvSpPr>
        <p:spPr>
          <a:xfrm>
            <a:off x="5025008" y="476672"/>
            <a:ext cx="4752528" cy="1615827"/>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12</a:t>
            </a:r>
            <a:r>
              <a:rPr lang="kk-KZ" sz="1100" b="1" dirty="0" smtClean="0">
                <a:latin typeface="Times New Roman" pitchFamily="18" charset="0"/>
                <a:cs typeface="Times New Roman" pitchFamily="18" charset="0"/>
              </a:rPr>
              <a:t> </a:t>
            </a:r>
            <a:r>
              <a:rPr lang="kk-KZ" sz="1100" b="1" dirty="0">
                <a:solidFill>
                  <a:srgbClr val="000000"/>
                </a:solidFill>
                <a:latin typeface="Times New Roman" pitchFamily="18" charset="0"/>
                <a:cs typeface="Times New Roman" pitchFamily="18" charset="0"/>
              </a:rPr>
              <a:t>шілдеге</a:t>
            </a:r>
            <a:r>
              <a:rPr lang="kk-KZ" altLang="ru-RU" sz="1100" b="1" dirty="0">
                <a:solidFill>
                  <a:srgbClr val="000000"/>
                </a:solidFill>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11 </a:t>
            </a:r>
            <a:r>
              <a:rPr lang="ru-RU" altLang="ru-RU" sz="1100" b="1" dirty="0" err="1">
                <a:solidFill>
                  <a:srgbClr val="000000"/>
                </a:solidFill>
                <a:latin typeface="Times New Roman" pitchFamily="18" charset="0"/>
                <a:cs typeface="Times New Roman" pitchFamily="18" charset="0"/>
              </a:rPr>
              <a:t>шілдеге</a:t>
            </a:r>
            <a:r>
              <a:rPr lang="kk-KZ"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12</a:t>
            </a:r>
            <a:r>
              <a:rPr lang="kk-KZ" sz="1100" b="1" dirty="0" smtClean="0">
                <a:latin typeface="Times New Roman" pitchFamily="18" charset="0"/>
                <a:cs typeface="Times New Roman" pitchFamily="18" charset="0"/>
              </a:rPr>
              <a:t> </a:t>
            </a:r>
            <a:r>
              <a:rPr lang="kk-KZ" sz="1100" b="1" dirty="0">
                <a:solidFill>
                  <a:srgbClr val="000000"/>
                </a:solidFill>
                <a:latin typeface="Times New Roman" pitchFamily="18" charset="0"/>
                <a:cs typeface="Times New Roman" pitchFamily="18" charset="0"/>
              </a:rPr>
              <a:t>шілдеге</a:t>
            </a:r>
            <a:r>
              <a:rPr lang="kk-KZ" altLang="ru-RU" sz="1100" b="1" dirty="0">
                <a:solidFill>
                  <a:srgbClr val="000000"/>
                </a:solidFill>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kk-KZ" sz="1100" dirty="0">
              <a:latin typeface="Times New Roman" pitchFamily="18" charset="0"/>
              <a:cs typeface="Times New Roman" pitchFamily="18" charset="0"/>
            </a:endParaRPr>
          </a:p>
          <a:p>
            <a:pPr lvl="0" indent="182563" algn="just">
              <a:tabLst>
                <a:tab pos="182563" algn="l"/>
              </a:tabLst>
            </a:pPr>
            <a:r>
              <a:rPr lang="kk-KZ" sz="1100" dirty="0" smtClean="0">
                <a:latin typeface="Times New Roman" pitchFamily="18" charset="0"/>
                <a:cs typeface="Times New Roman" pitchFamily="18" charset="0"/>
              </a:rPr>
              <a:t>Көшпелі б</a:t>
            </a:r>
            <a:r>
              <a:rPr lang="ru-RU" sz="1100" dirty="0" err="1" smtClean="0">
                <a:latin typeface="Times New Roman" pitchFamily="18" charset="0"/>
                <a:cs typeface="Times New Roman" pitchFamily="18" charset="0"/>
              </a:rPr>
              <a:t>ұлтты, күндіз жаңбыр, найзағай.</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Солтүстік-батыстан жел соғады, күші 9-14, күндіз екпіні  15-20 м/с. Ауа температурасы түнде 14-16, </a:t>
            </a:r>
            <a:r>
              <a:rPr lang="kk-KZ" sz="1100" smtClean="0">
                <a:latin typeface="Times New Roman" pitchFamily="18" charset="0"/>
                <a:cs typeface="Times New Roman" pitchFamily="18" charset="0"/>
              </a:rPr>
              <a:t>күндіз 19-21 градус </a:t>
            </a:r>
            <a:r>
              <a:rPr lang="kk-KZ" sz="1100" dirty="0" smtClean="0">
                <a:latin typeface="Times New Roman" pitchFamily="18" charset="0"/>
                <a:cs typeface="Times New Roman" pitchFamily="18" charset="0"/>
              </a:rPr>
              <a:t>жылы.</a:t>
            </a:r>
          </a:p>
          <a:p>
            <a:pPr lvl="0" indent="182563" algn="ctr">
              <a:tabLst>
                <a:tab pos="182563" algn="l"/>
              </a:tabLst>
            </a:pPr>
            <a:r>
              <a:rPr lang="kk-KZ" sz="1100" dirty="0" smtClean="0">
                <a:latin typeface="Times New Roman" pitchFamily="18" charset="0"/>
                <a:cs typeface="Times New Roman" pitchFamily="18" charset="0"/>
              </a:rPr>
              <a:t> </a:t>
            </a:r>
            <a:r>
              <a:rPr lang="kk-KZ" sz="1100" b="1" dirty="0" smtClean="0">
                <a:latin typeface="Times New Roman" pitchFamily="18" charset="0"/>
                <a:cs typeface="Times New Roman" pitchFamily="18" charset="0"/>
              </a:rPr>
              <a:t>13 </a:t>
            </a:r>
            <a:r>
              <a:rPr lang="kk-KZ" sz="1100" b="1" dirty="0">
                <a:solidFill>
                  <a:srgbClr val="000000"/>
                </a:solidFill>
                <a:latin typeface="Times New Roman" pitchFamily="18" charset="0"/>
                <a:cs typeface="Times New Roman" pitchFamily="18" charset="0"/>
              </a:rPr>
              <a:t>шілдеге</a:t>
            </a:r>
            <a:r>
              <a:rPr lang="kk-KZ" altLang="ru-RU" sz="1100" b="1" dirty="0">
                <a:solidFill>
                  <a:srgbClr val="000000"/>
                </a:solidFill>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12</a:t>
            </a:r>
            <a:r>
              <a:rPr lang="kk-KZ" sz="1100" b="1" dirty="0" smtClean="0">
                <a:latin typeface="Times New Roman" pitchFamily="18" charset="0"/>
                <a:cs typeface="Times New Roman" pitchFamily="18" charset="0"/>
              </a:rPr>
              <a:t> </a:t>
            </a:r>
            <a:r>
              <a:rPr lang="kk-KZ" sz="1100" b="1" dirty="0">
                <a:solidFill>
                  <a:srgbClr val="000000"/>
                </a:solidFill>
                <a:latin typeface="Times New Roman" pitchFamily="18" charset="0"/>
                <a:cs typeface="Times New Roman" pitchFamily="18" charset="0"/>
              </a:rPr>
              <a:t>шілдеге</a:t>
            </a:r>
            <a:r>
              <a:rPr lang="kk-KZ" altLang="ru-RU" sz="1100" b="1" dirty="0">
                <a:solidFill>
                  <a:srgbClr val="000000"/>
                </a:solidFill>
                <a:latin typeface="Times New Roman" pitchFamily="18" charset="0"/>
                <a:cs typeface="Times New Roman" pitchFamily="18" charset="0"/>
              </a:rPr>
              <a:t>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13</a:t>
            </a:r>
            <a:r>
              <a:rPr lang="kk-KZ" sz="1100" b="1" dirty="0" smtClean="0">
                <a:latin typeface="Times New Roman" pitchFamily="18" charset="0"/>
                <a:cs typeface="Times New Roman" pitchFamily="18" charset="0"/>
              </a:rPr>
              <a:t> </a:t>
            </a:r>
            <a:r>
              <a:rPr lang="kk-KZ" sz="1100" b="1" dirty="0">
                <a:solidFill>
                  <a:srgbClr val="000000"/>
                </a:solidFill>
                <a:latin typeface="Times New Roman" pitchFamily="18" charset="0"/>
                <a:cs typeface="Times New Roman" pitchFamily="18" charset="0"/>
              </a:rPr>
              <a:t>шілдеге</a:t>
            </a:r>
            <a:r>
              <a:rPr lang="kk-KZ" altLang="ru-RU" sz="1100" b="1" dirty="0">
                <a:solidFill>
                  <a:srgbClr val="000000"/>
                </a:solidFill>
                <a:latin typeface="Times New Roman" pitchFamily="18" charset="0"/>
                <a:cs typeface="Times New Roman" pitchFamily="18" charset="0"/>
              </a:rPr>
              <a:t>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r>
              <a:rPr lang="kk-KZ" sz="1100" dirty="0" smtClean="0">
                <a:latin typeface="Times New Roman" pitchFamily="18" charset="0"/>
                <a:cs typeface="Times New Roman" pitchFamily="18" charset="0"/>
              </a:rPr>
              <a:t>Б</a:t>
            </a:r>
            <a:r>
              <a:rPr lang="ru-RU" sz="1100" dirty="0" err="1" smtClean="0">
                <a:latin typeface="Times New Roman" pitchFamily="18" charset="0"/>
                <a:cs typeface="Times New Roman" pitchFamily="18" charset="0"/>
              </a:rPr>
              <a:t>ұлтты, жаңбыр, найзағай</a:t>
            </a:r>
            <a:r>
              <a:rPr lang="kk-KZ" sz="1100" dirty="0" smtClean="0">
                <a:latin typeface="Times New Roman" pitchFamily="18" charset="0"/>
                <a:cs typeface="Times New Roman" pitchFamily="18" charset="0"/>
              </a:rPr>
              <a:t>. Солтүстік-батыстан жел соғады, күші 9-14 м/с. Ауа температурасы 13-15 градус жылы. </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76872"/>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 </a:t>
            </a:r>
            <a:r>
              <a:rPr lang="ru-RU" sz="1100" dirty="0" smtClean="0">
                <a:solidFill>
                  <a:schemeClr val="tx1"/>
                </a:solidFill>
                <a:latin typeface="Times New Roman" pitchFamily="18" charset="0"/>
                <a:cs typeface="Times New Roman" pitchFamily="18" charset="0"/>
              </a:rPr>
              <a:t>12 </a:t>
            </a:r>
            <a:r>
              <a:rPr lang="kk-KZ" sz="1100" dirty="0">
                <a:solidFill>
                  <a:srgbClr val="000000"/>
                </a:solidFill>
                <a:latin typeface="Times New Roman" pitchFamily="18" charset="0"/>
                <a:cs typeface="Times New Roman" pitchFamily="18" charset="0"/>
              </a:rPr>
              <a:t>шілдеге</a:t>
            </a:r>
            <a:r>
              <a:rPr lang="kk-KZ" sz="1100" dirty="0">
                <a:solidFill>
                  <a:schemeClr val="tx1"/>
                </a:solidFill>
                <a:latin typeface="Times New Roman" pitchFamily="18" charset="0"/>
                <a:cs typeface="Times New Roman" pitchFamily="18" charset="0"/>
              </a:rPr>
              <a:t>, </a:t>
            </a:r>
            <a:r>
              <a:rPr lang="kk-KZ" sz="1100" dirty="0" smtClean="0">
                <a:solidFill>
                  <a:schemeClr val="tx1"/>
                </a:solidFill>
                <a:latin typeface="Times New Roman" pitchFamily="18" charset="0"/>
                <a:cs typeface="Times New Roman" pitchFamily="18" charset="0"/>
              </a:rPr>
              <a:t>13</a:t>
            </a:r>
            <a:r>
              <a:rPr lang="ru-RU" sz="1100" dirty="0" smtClean="0">
                <a:solidFill>
                  <a:srgbClr val="000000"/>
                </a:solidFill>
                <a:latin typeface="Times New Roman" pitchFamily="18" charset="0"/>
                <a:cs typeface="Times New Roman" pitchFamily="18" charset="0"/>
              </a:rPr>
              <a:t> </a:t>
            </a:r>
            <a:r>
              <a:rPr lang="kk-KZ" sz="1100" dirty="0">
                <a:solidFill>
                  <a:srgbClr val="000000"/>
                </a:solidFill>
                <a:latin typeface="Times New Roman" pitchFamily="18" charset="0"/>
                <a:cs typeface="Times New Roman" pitchFamily="18" charset="0"/>
              </a:rPr>
              <a:t>шілдеге</a:t>
            </a:r>
            <a:r>
              <a:rPr lang="kk-KZ" sz="1100" dirty="0">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4432" y="4378307"/>
              <a:ext cx="1923925"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25008"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smtClean="0">
                <a:solidFill>
                  <a:srgbClr val="000000"/>
                </a:solidFill>
                <a:latin typeface="Times New Roman" panose="02020603050405020304" pitchFamily="18" charset="0"/>
                <a:cs typeface="Times New Roman" panose="02020603050405020304" pitchFamily="18" charset="0"/>
              </a:rPr>
              <a:t>/Г. </a:t>
            </a:r>
            <a:r>
              <a:rPr lang="ru-RU" altLang="ru-RU" sz="1200" b="1" i="1" dirty="0" err="1" smtClean="0">
                <a:solidFill>
                  <a:srgbClr val="000000"/>
                </a:solidFill>
                <a:latin typeface="Times New Roman" panose="02020603050405020304" pitchFamily="18" charset="0"/>
                <a:cs typeface="Times New Roman" panose="02020603050405020304" pitchFamily="18" charset="0"/>
              </a:rPr>
              <a:t>Газизова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val="20000"/>
                    </a:ext>
                  </a:extLst>
                </a:gridCol>
                <a:gridCol w="3817595">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16697</TotalTime>
  <Words>559</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Администратор</cp:lastModifiedBy>
  <cp:revision>6578</cp:revision>
  <cp:lastPrinted>2021-07-01T03:56:27Z</cp:lastPrinted>
  <dcterms:created xsi:type="dcterms:W3CDTF">2018-03-27T06:03:00Z</dcterms:created>
  <dcterms:modified xsi:type="dcterms:W3CDTF">2025-07-11T06:06:22Z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