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1518" y="6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307663147"/>
              </p:ext>
            </p:extLst>
          </p:nvPr>
        </p:nvGraphicFramePr>
        <p:xfrm>
          <a:off x="307975" y="2443336"/>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09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№191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10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75183" y="98643"/>
            <a:ext cx="4774656" cy="2100575"/>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smtClean="0">
                <a:latin typeface="Times New Roman" panose="02020603050405020304" pitchFamily="18" charset="0"/>
                <a:cs typeface="Times New Roman" panose="02020603050405020304" pitchFamily="18" charset="0"/>
              </a:rPr>
              <a:t>шілдеге</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арналған </a:t>
            </a:r>
            <a:r>
              <a:rPr lang="kk-KZ" altLang="ru-RU" sz="1200" b="1" dirty="0">
                <a:latin typeface="Times New Roman" panose="02020603050405020304" pitchFamily="18" charset="0"/>
                <a:cs typeface="Times New Roman" panose="02020603050405020304" pitchFamily="18" charset="0"/>
              </a:rPr>
              <a:t>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10 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11 </a:t>
            </a:r>
            <a:r>
              <a:rPr lang="ru-RU" sz="1200" b="1" dirty="0" err="1" smtClean="0">
                <a:latin typeface="Times New Roman" panose="02020603050405020304" pitchFamily="18" charset="0"/>
                <a:cs typeface="Times New Roman" panose="02020603050405020304" pitchFamily="18" charset="0"/>
              </a:rPr>
              <a:t>шілде</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tabLst>
                <a:tab pos="3411538" algn="l"/>
              </a:tabLst>
            </a:pPr>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аздаған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жаңбыр</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найзағай</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Солтүстік-батыстан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батыстан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соғады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күші</a:t>
            </a:r>
            <a:r>
              <a:rPr lang="ru-RU" sz="1200" dirty="0" smtClean="0">
                <a:latin typeface="Times New Roman" pitchFamily="18" charset="0"/>
                <a:cs typeface="Times New Roman" pitchFamily="18" charset="0"/>
              </a:rPr>
              <a:t> 5-10 м/с. </a:t>
            </a:r>
            <a:r>
              <a:rPr lang="ru-RU" sz="1200" dirty="0" err="1" smtClean="0">
                <a:latin typeface="Times New Roman" pitchFamily="18" charset="0"/>
                <a:cs typeface="Times New Roman" pitchFamily="18" charset="0"/>
              </a:rPr>
              <a:t>Ауа</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температурасы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түнде</a:t>
            </a:r>
            <a:r>
              <a:rPr lang="ru-RU" sz="1200" dirty="0" smtClean="0">
                <a:latin typeface="Times New Roman" pitchFamily="18" charset="0"/>
                <a:cs typeface="Times New Roman" pitchFamily="18" charset="0"/>
              </a:rPr>
              <a:t> 13-15,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25-27 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 </a:t>
            </a:r>
            <a:endParaRPr lang="ru-RU" sz="1200" dirty="0" smtClean="0">
              <a:latin typeface="Times New Roman" pitchFamily="18" charset="0"/>
              <a:cs typeface="Times New Roman" pitchFamily="18" charset="0"/>
            </a:endParaRPr>
          </a:p>
          <a:p>
            <a:pPr algn="just">
              <a:tabLst>
                <a:tab pos="3411538" algn="l"/>
              </a:tabLst>
            </a:pPr>
            <a:endParaRPr lang="ru-RU" altLang="ru-RU" sz="1150" b="1" dirty="0" smtClean="0">
              <a:latin typeface="Times New Roman" panose="02020603050405020304" pitchFamily="18" charset="0"/>
              <a:cs typeface="Times New Roman" panose="02020603050405020304" pitchFamily="18" charset="0"/>
            </a:endParaRPr>
          </a:p>
          <a:p>
            <a:pPr algn="ctr"/>
            <a:r>
              <a:rPr lang="ru-RU" altLang="ru-RU" sz="1150" b="1" dirty="0" smtClean="0">
                <a:latin typeface="Times New Roman" panose="02020603050405020304" pitchFamily="18" charset="0"/>
                <a:cs typeface="Times New Roman" panose="02020603050405020304" pitchFamily="18" charset="0"/>
              </a:rPr>
              <a:t>12 </a:t>
            </a:r>
            <a:r>
              <a:rPr lang="ru-RU" altLang="ru-RU" sz="1150" b="1" dirty="0" err="1" smtClean="0">
                <a:latin typeface="Times New Roman" panose="02020603050405020304" pitchFamily="18" charset="0"/>
                <a:cs typeface="Times New Roman" panose="02020603050405020304" pitchFamily="18" charset="0"/>
              </a:rPr>
              <a:t>шілдеге</a:t>
            </a:r>
            <a:r>
              <a:rPr lang="ru-RU" altLang="ru-RU" sz="1150" b="1" dirty="0" smtClean="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11 шілде </a:t>
            </a:r>
            <a:r>
              <a:rPr lang="ru-RU" sz="1150" b="1" dirty="0" err="1" smtClean="0">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12 </a:t>
            </a:r>
            <a:r>
              <a:rPr lang="ru-RU" sz="1150" b="1" dirty="0" err="1" smtClean="0">
                <a:latin typeface="Times New Roman" panose="02020603050405020304" pitchFamily="18" charset="0"/>
                <a:cs typeface="Times New Roman" panose="02020603050405020304" pitchFamily="18" charset="0"/>
              </a:rPr>
              <a:t>шілде</a:t>
            </a:r>
            <a:r>
              <a:rPr lang="ru-RU" sz="1150" b="1" dirty="0" smtClean="0">
                <a:latin typeface="Times New Roman" panose="02020603050405020304" pitchFamily="18" charset="0"/>
                <a:cs typeface="Times New Roman" panose="02020603050405020304" pitchFamily="18" charset="0"/>
              </a:rPr>
              <a:t> </a:t>
            </a:r>
            <a:r>
              <a:rPr lang="ru-RU" sz="1150" b="1" dirty="0" err="1" smtClean="0">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a:t>
            </a:r>
            <a:r>
              <a:rPr lang="kk-KZ" altLang="ru-RU" sz="1200" dirty="0" smtClean="0">
                <a:latin typeface="Times New Roman" panose="02020603050405020304" pitchFamily="18" charset="0"/>
                <a:cs typeface="Times New Roman" panose="02020603050405020304" pitchFamily="18" charset="0"/>
              </a:rPr>
              <a:t>жауын-шашынсыз. </a:t>
            </a:r>
            <a:r>
              <a:rPr lang="kk-KZ" altLang="ru-RU" sz="1200" dirty="0">
                <a:latin typeface="Times New Roman" panose="02020603050405020304" pitchFamily="18" charset="0"/>
                <a:cs typeface="Times New Roman" panose="02020603050405020304" pitchFamily="18" charset="0"/>
              </a:rPr>
              <a:t>Солтүстік-батыстан жел соғады, күші </a:t>
            </a:r>
            <a:r>
              <a:rPr lang="kk-KZ" altLang="ru-RU" sz="1200" dirty="0" smtClean="0">
                <a:latin typeface="Times New Roman" panose="02020603050405020304" pitchFamily="18" charset="0"/>
                <a:cs typeface="Times New Roman" panose="02020603050405020304" pitchFamily="18" charset="0"/>
              </a:rPr>
              <a:t>9-14 м/с</a:t>
            </a:r>
            <a:r>
              <a:rPr lang="kk-KZ" altLang="ru-RU" sz="1200" dirty="0">
                <a:latin typeface="Times New Roman" panose="02020603050405020304" pitchFamily="18" charset="0"/>
                <a:cs typeface="Times New Roman" panose="02020603050405020304" pitchFamily="18" charset="0"/>
              </a:rPr>
              <a:t>. Ауа температурасы түнде </a:t>
            </a:r>
            <a:r>
              <a:rPr lang="kk-KZ" altLang="ru-RU" sz="1200" dirty="0" smtClean="0">
                <a:latin typeface="Times New Roman" panose="02020603050405020304" pitchFamily="18" charset="0"/>
                <a:cs typeface="Times New Roman" panose="02020603050405020304" pitchFamily="18" charset="0"/>
              </a:rPr>
              <a:t>15-17  </a:t>
            </a:r>
            <a:r>
              <a:rPr lang="kk-KZ" altLang="ru-RU" sz="1200" dirty="0">
                <a:latin typeface="Times New Roman" panose="02020603050405020304" pitchFamily="18" charset="0"/>
                <a:cs typeface="Times New Roman" panose="02020603050405020304" pitchFamily="18" charset="0"/>
              </a:rPr>
              <a:t>градус жылы</a:t>
            </a:r>
            <a:r>
              <a:rPr lang="kk-KZ" altLang="ru-RU" sz="1200" dirty="0" smtClean="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 </a:t>
            </a:r>
            <a:r>
              <a:rPr lang="ru-RU" altLang="ru-RU" sz="1200" b="1" dirty="0" err="1" smtClean="0">
                <a:latin typeface="Times New Roman" panose="02020603050405020304" pitchFamily="18" charset="0"/>
                <a:cs typeface="Times New Roman" panose="02020603050405020304" pitchFamily="18" charset="0"/>
              </a:rPr>
              <a:t>шілдеге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39723" y="2645566"/>
            <a:ext cx="4765211"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dirty="0" smtClean="0">
                <a:solidFill>
                  <a:schemeClr val="tx1"/>
                </a:solidFill>
                <a:latin typeface="Times New Roman" pitchFamily="18" charset="0"/>
                <a:cs typeface="Times New Roman" pitchFamily="18" charset="0"/>
                <a:sym typeface="+mn-ea"/>
              </a:rPr>
              <a:t>заттардың</a:t>
            </a:r>
            <a:r>
              <a:rPr lang="kk-KZ" altLang="en-US" sz="1200" b="1" dirty="0" smtClean="0">
                <a:solidFill>
                  <a:schemeClr val="tx1"/>
                </a:solidFill>
                <a:latin typeface="Times New Roman" pitchFamily="18" charset="0"/>
                <a:cs typeface="Times New Roman" pitchFamily="18" charset="0"/>
                <a:sym typeface="+mn-ea"/>
              </a:rPr>
              <a:t> 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507060858"/>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a16="http://schemas.microsoft.com/office/drawing/2014/main" xmlns="" val="3583770891"/>
                    </a:ext>
                  </a:extLst>
                </a:gridCol>
                <a:gridCol w="1403905">
                  <a:extLst>
                    <a:ext uri="{9D8B030D-6E8A-4147-A177-3AD203B41FA5}">
                      <a16:colId xmlns:a16="http://schemas.microsoft.com/office/drawing/2014/main" xmlns="" val="1276116030"/>
                    </a:ext>
                  </a:extLst>
                </a:gridCol>
                <a:gridCol w="1409411">
                  <a:extLst>
                    <a:ext uri="{9D8B030D-6E8A-4147-A177-3AD203B41FA5}">
                      <a16:colId xmlns:a16="http://schemas.microsoft.com/office/drawing/2014/main" xmlns=""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1.396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0.672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560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0.225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41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0.488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29469"/>
            <a:ext cx="434266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Буланбаева Д.М./</a:t>
            </a:r>
            <a:r>
              <a:rPr lang="kk-KZ" altLang="ru-RU" sz="1200" b="1" i="1" dirty="0" smtClean="0">
                <a:solidFill>
                  <a:srgbClr val="000000"/>
                </a:solidFill>
                <a:latin typeface="Times New Roman" panose="02020603050405020304" pitchFamily="18" charset="0"/>
                <a:cs typeface="Times New Roman" panose="02020603050405020304" pitchFamily="18" charset="0"/>
              </a:rPr>
              <a:t>Т</a:t>
            </a:r>
            <a:r>
              <a:rPr lang="kk-KZ" altLang="ru-RU" sz="1200" b="1" i="1" dirty="0" smtClean="0">
                <a:latin typeface="Times New Roman" panose="02020603050405020304" pitchFamily="18" charset="0"/>
                <a:cs typeface="Times New Roman" panose="02020603050405020304" pitchFamily="18" charset="0"/>
              </a:rPr>
              <a:t>өкен </a:t>
            </a:r>
            <a:r>
              <a:rPr lang="kk-KZ" altLang="ru-RU" sz="1200" b="1" i="1" dirty="0" smtClean="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26640</TotalTime>
  <Words>604</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4909</cp:revision>
  <cp:lastPrinted>2021-07-01T07:38:07Z</cp:lastPrinted>
  <dcterms:created xsi:type="dcterms:W3CDTF">2018-03-27T06:03:00Z</dcterms:created>
  <dcterms:modified xsi:type="dcterms:W3CDTF">2025-07-10T08:42:39Z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