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48215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150" b="1" dirty="0">
                <a:solidFill>
                  <a:prstClr val="black"/>
                </a:solidFill>
                <a:latin typeface="Times New Roman" panose="02020603050405020304" pitchFamily="18" charset="0"/>
                <a:cs typeface="Times New Roman" panose="02020603050405020304" pitchFamily="18" charset="0"/>
              </a:rPr>
              <a:t>Өскемен</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altLang="ru-RU" sz="1150" b="1" dirty="0" err="1">
                <a:solidFill>
                  <a:prstClr val="black"/>
                </a:solidFill>
                <a:latin typeface="Times New Roman" panose="02020603050405020304" pitchFamily="18" charset="0"/>
                <a:cs typeface="Times New Roman" panose="02020603050405020304" pitchFamily="18" charset="0"/>
              </a:rPr>
              <a:t>қаласы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бойынша</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r>
              <a:rPr lang="ru-RU" altLang="ru-RU" sz="1150" b="1" dirty="0">
                <a:latin typeface="Times New Roman" panose="02020603050405020304" pitchFamily="18" charset="0"/>
                <a:cs typeface="Times New Roman" panose="02020603050405020304" pitchFamily="18" charset="0"/>
              </a:rPr>
              <a:t> </a:t>
            </a:r>
          </a:p>
          <a:p>
            <a:pPr algn="ctr">
              <a:spcBef>
                <a:spcPts val="0"/>
              </a:spcBef>
              <a:defRPr/>
            </a:pPr>
            <a:r>
              <a:rPr lang="ru-RU" altLang="ru-RU" sz="1150" b="1" dirty="0">
                <a:latin typeface="Times New Roman" panose="02020603050405020304" pitchFamily="18" charset="0"/>
                <a:cs typeface="Times New Roman" panose="02020603050405020304" pitchFamily="18" charset="0"/>
              </a:rPr>
              <a:t>202</a:t>
            </a:r>
            <a:r>
              <a:rPr lang="" altLang="ru-RU" sz="1150" b="1" dirty="0">
                <a:latin typeface="Times New Roman" panose="02020603050405020304" pitchFamily="18" charset="0"/>
                <a:cs typeface="Times New Roman" panose="02020603050405020304" pitchFamily="18" charset="0"/>
              </a:rPr>
              <a:t>5</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жылғы</a:t>
            </a:r>
            <a:r>
              <a:rPr lang="ru-RU" altLang="ru-RU" sz="1150" b="1" dirty="0">
                <a:latin typeface="Times New Roman" panose="02020603050405020304" pitchFamily="18" charset="0"/>
                <a:cs typeface="Times New Roman" panose="02020603050405020304" pitchFamily="18" charset="0"/>
              </a:rPr>
              <a:t> </a:t>
            </a:r>
            <a:r>
              <a:rPr lang="" altLang="ru-RU" sz="1150" b="1" dirty="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6</a:t>
            </a:r>
            <a:r>
              <a:rPr lang="ru-RU" altLang="ru-RU" sz="1150" b="1" dirty="0">
                <a:latin typeface="Times New Roman" panose="02020603050405020304" pitchFamily="18" charset="0"/>
                <a:cs typeface="Times New Roman" panose="02020603050405020304" pitchFamily="18" charset="0"/>
              </a:rPr>
              <a:t> </a:t>
            </a:r>
            <a:r>
              <a:rPr lang="kk-KZ" altLang="ru-RU" sz="1150" b="1" dirty="0">
                <a:latin typeface="Times New Roman" pitchFamily="18" charset="0"/>
                <a:cs typeface="Times New Roman" pitchFamily="18" charset="0"/>
              </a:rPr>
              <a:t>шілдеге</a:t>
            </a:r>
            <a:endParaRPr lang="ru-RU" altLang="ru-RU" sz="1150" b="1" dirty="0">
              <a:latin typeface="Times New Roman" panose="02020603050405020304" pitchFamily="18" charset="0"/>
              <a:cs typeface="Times New Roman" panose="02020603050405020304" pitchFamily="18" charset="0"/>
            </a:endParaRPr>
          </a:p>
          <a:p>
            <a:pPr algn="ctr">
              <a:spcBef>
                <a:spcPts val="0"/>
              </a:spcBef>
              <a:defRPr/>
            </a:pPr>
            <a:r>
              <a:rPr lang="kk-KZ" altLang="ru-RU" sz="1150" b="1" dirty="0">
                <a:latin typeface="Times New Roman" pitchFamily="18" charset="0"/>
                <a:cs typeface="Times New Roman" pitchFamily="18" charset="0"/>
              </a:rPr>
              <a:t>05</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a:t>
            </a:r>
            <a:r>
              <a:rPr lang="" altLang="ru-RU" sz="1150" b="1" dirty="0">
                <a:latin typeface="Times New Roman" panose="02020603050405020304" pitchFamily="18" charset="0"/>
                <a:cs typeface="Times New Roman" panose="02020603050405020304" pitchFamily="18" charset="0"/>
              </a:rPr>
              <a:t>0</a:t>
            </a:r>
            <a:r>
              <a:rPr lang="ru-RU" altLang="ru-RU" sz="1150" b="1" dirty="0">
                <a:latin typeface="Times New Roman" panose="02020603050405020304" pitchFamily="18" charset="0"/>
                <a:cs typeface="Times New Roman" panose="02020603050405020304" pitchFamily="18" charset="0"/>
              </a:rPr>
              <a:t>-</a:t>
            </a:r>
            <a:r>
              <a:rPr lang="ru-RU" altLang="ru-RU" sz="1150" b="1" dirty="0" err="1">
                <a:latin typeface="Times New Roman" panose="02020603050405020304" pitchFamily="18" charset="0"/>
                <a:cs typeface="Times New Roman" panose="02020603050405020304" pitchFamily="18" charset="0"/>
              </a:rPr>
              <a:t>ден</a:t>
            </a:r>
            <a:r>
              <a:rPr lang="ru-RU" altLang="ru-RU" sz="1150" b="1" dirty="0">
                <a:latin typeface="Times New Roman" panose="02020603050405020304" pitchFamily="18" charset="0"/>
                <a:cs typeface="Times New Roman" panose="02020603050405020304" pitchFamily="18" charset="0"/>
              </a:rPr>
              <a:t> </a:t>
            </a:r>
            <a:r>
              <a:rPr lang="" altLang="ru-RU" sz="1150" b="1" dirty="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6</a:t>
            </a:r>
            <a:r>
              <a:rPr lang="ru-RU" altLang="ru-RU" sz="1150" b="1" dirty="0">
                <a:latin typeface="Times New Roman" panose="02020603050405020304" pitchFamily="18" charset="0"/>
                <a:cs typeface="Times New Roman" panose="02020603050405020304" pitchFamily="18" charset="0"/>
              </a:rPr>
              <a:t> </a:t>
            </a:r>
            <a:r>
              <a:rPr lang="kk-KZ" altLang="ru-RU" sz="1150" b="1" dirty="0">
                <a:latin typeface="Times New Roman" pitchFamily="18" charset="0"/>
                <a:cs typeface="Times New Roman" pitchFamily="18" charset="0"/>
              </a:rPr>
              <a:t>шілде</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a:t>
            </a:r>
            <a:r>
              <a:rPr lang="" altLang="ru-RU" sz="1150" b="1" dirty="0">
                <a:latin typeface="Times New Roman" panose="02020603050405020304" pitchFamily="18" charset="0"/>
                <a:cs typeface="Times New Roman" panose="02020603050405020304" pitchFamily="18" charset="0"/>
              </a:rPr>
              <a:t>0</a:t>
            </a:r>
            <a:r>
              <a:rPr lang="ru-RU" altLang="ru-RU" sz="1150" b="1" dirty="0">
                <a:latin typeface="Times New Roman" panose="02020603050405020304" pitchFamily="18" charset="0"/>
                <a:cs typeface="Times New Roman" panose="02020603050405020304" pitchFamily="18" charset="0"/>
              </a:rPr>
              <a:t>-</a:t>
            </a:r>
            <a:r>
              <a:rPr lang="ru-RU" altLang="ru-RU" sz="1150" b="1" dirty="0" err="1">
                <a:latin typeface="Times New Roman" panose="02020603050405020304" pitchFamily="18" charset="0"/>
                <a:cs typeface="Times New Roman" panose="02020603050405020304" pitchFamily="18" charset="0"/>
              </a:rPr>
              <a:t>ге</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дейін</a:t>
            </a:r>
            <a:endParaRPr lang="ru-RU" altLang="ru-RU" sz="1150" b="1" dirty="0">
              <a:latin typeface="Times New Roman" panose="02020603050405020304" pitchFamily="18" charset="0"/>
              <a:cs typeface="Times New Roman" panose="02020603050405020304" pitchFamily="18" charset="0"/>
            </a:endParaRPr>
          </a:p>
          <a:p>
            <a:pPr algn="just">
              <a:spcBef>
                <a:spcPts val="0"/>
              </a:spcBef>
              <a:defRPr/>
            </a:pPr>
            <a:r>
              <a:rPr lang="ru-RU" sz="1150" dirty="0">
                <a:solidFill>
                  <a:prstClr val="black"/>
                </a:solidFill>
                <a:latin typeface="Times New Roman" pitchFamily="18" charset="0"/>
                <a:cs typeface="Times New Roman" pitchFamily="18" charset="0"/>
              </a:rPr>
              <a:t> </a:t>
            </a:r>
            <a:r>
              <a:rPr lang="kk-KZ" sz="1150" dirty="0">
                <a:solidFill>
                  <a:prstClr val="black"/>
                </a:solidFill>
                <a:latin typeface="Times New Roman" pitchFamily="18" charset="0"/>
                <a:cs typeface="Times New Roman" pitchFamily="18" charset="0"/>
              </a:rPr>
              <a:t>Көшпелі бұлтты,</a:t>
            </a:r>
            <a:r>
              <a:rPr lang="" sz="1150" dirty="0">
                <a:solidFill>
                  <a:prstClr val="black"/>
                </a:solidFill>
                <a:latin typeface="Times New Roman" pitchFamily="18" charset="0"/>
                <a:cs typeface="Times New Roman" pitchFamily="18" charset="0"/>
              </a:rPr>
              <a:t> </a:t>
            </a:r>
            <a:r>
              <a:rPr lang="kk-KZ" sz="1150" dirty="0">
                <a:solidFill>
                  <a:prstClr val="black"/>
                </a:solidFill>
                <a:latin typeface="Times New Roman" pitchFamily="18" charset="0"/>
                <a:cs typeface="Times New Roman" pitchFamily="18" charset="0"/>
              </a:rPr>
              <a:t>жаңбыр, найзағай, түнде кей уақыттарда қатты жаңбыр, күндіз бұршақ. </a:t>
            </a:r>
            <a:r>
              <a:rPr lang="kk-KZ" sz="1150" dirty="0">
                <a:latin typeface="Times New Roman" panose="02020603050405020304" pitchFamily="18" charset="0"/>
                <a:cs typeface="Times New Roman" panose="02020603050405020304" pitchFamily="18" charset="0"/>
              </a:rPr>
              <a:t>Оңтүстік-батыстан соғатын жел солтүстік-батысқа ауысады</a:t>
            </a:r>
            <a:r>
              <a:rPr lang="kk-KZ" sz="1150" dirty="0">
                <a:solidFill>
                  <a:prstClr val="black"/>
                </a:solidFill>
                <a:latin typeface="Times New Roman" pitchFamily="18" charset="0"/>
                <a:cs typeface="Times New Roman" pitchFamily="18" charset="0"/>
              </a:rPr>
              <a:t>, күші 7</a:t>
            </a:r>
            <a:r>
              <a:rPr lang="ru-RU" sz="1150" dirty="0">
                <a:solidFill>
                  <a:prstClr val="black"/>
                </a:solidFill>
                <a:latin typeface="Times New Roman" pitchFamily="18" charset="0"/>
                <a:cs typeface="Times New Roman" pitchFamily="18" charset="0"/>
              </a:rPr>
              <a:t>-12, </a:t>
            </a:r>
            <a:r>
              <a:rPr lang="ru-RU" sz="1150" dirty="0" err="1">
                <a:solidFill>
                  <a:prstClr val="black"/>
                </a:solidFill>
                <a:latin typeface="Times New Roman" pitchFamily="18" charset="0"/>
                <a:cs typeface="Times New Roman" pitchFamily="18" charset="0"/>
              </a:rPr>
              <a:t>екпіні</a:t>
            </a:r>
            <a:r>
              <a:rPr lang="ru-RU" sz="1150" dirty="0">
                <a:solidFill>
                  <a:prstClr val="black"/>
                </a:solidFill>
                <a:latin typeface="Times New Roman" pitchFamily="18" charset="0"/>
                <a:cs typeface="Times New Roman" pitchFamily="18" charset="0"/>
              </a:rPr>
              <a:t> 15-20 м/с. </a:t>
            </a:r>
            <a:r>
              <a:rPr lang="ru-RU" sz="1150" dirty="0" err="1">
                <a:solidFill>
                  <a:prstClr val="black"/>
                </a:solidFill>
                <a:latin typeface="Times New Roman" pitchFamily="18" charset="0"/>
                <a:cs typeface="Times New Roman" pitchFamily="18" charset="0"/>
              </a:rPr>
              <a:t>Ауа</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температурасы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түнде</a:t>
            </a:r>
            <a:r>
              <a:rPr lang="ru-RU" sz="1150" dirty="0">
                <a:solidFill>
                  <a:prstClr val="black"/>
                </a:solidFill>
                <a:latin typeface="Times New Roman" pitchFamily="18" charset="0"/>
                <a:cs typeface="Times New Roman" pitchFamily="18" charset="0"/>
              </a:rPr>
              <a:t> 15-17°, </a:t>
            </a:r>
            <a:r>
              <a:rPr lang="ru-RU" sz="1150" dirty="0" err="1">
                <a:solidFill>
                  <a:prstClr val="black"/>
                </a:solidFill>
                <a:latin typeface="Times New Roman" pitchFamily="18" charset="0"/>
                <a:cs typeface="Times New Roman" pitchFamily="18" charset="0"/>
              </a:rPr>
              <a:t>күндіз</a:t>
            </a:r>
            <a:r>
              <a:rPr lang="ru-RU" sz="1150" dirty="0">
                <a:solidFill>
                  <a:prstClr val="black"/>
                </a:solidFill>
                <a:latin typeface="Times New Roman" pitchFamily="18" charset="0"/>
                <a:cs typeface="Times New Roman" pitchFamily="18" charset="0"/>
              </a:rPr>
              <a:t> 23-25° </a:t>
            </a:r>
            <a:r>
              <a:rPr lang="ru-RU" sz="1150" dirty="0" err="1">
                <a:solidFill>
                  <a:prstClr val="black"/>
                </a:solidFill>
                <a:latin typeface="Times New Roman" pitchFamily="18" charset="0"/>
                <a:cs typeface="Times New Roman" pitchFamily="18" charset="0"/>
              </a:rPr>
              <a:t>жылы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болады</a:t>
            </a:r>
            <a:r>
              <a:rPr lang="ru-RU" sz="1150" dirty="0">
                <a:solidFill>
                  <a:prstClr val="black"/>
                </a:solidFill>
                <a:latin typeface="Times New Roman" pitchFamily="18" charset="0"/>
                <a:cs typeface="Times New Roman" pitchFamily="18" charset="0"/>
              </a:rPr>
              <a:t>.</a:t>
            </a:r>
          </a:p>
          <a:p>
            <a:pPr algn="just">
              <a:spcBef>
                <a:spcPts val="0"/>
              </a:spcBef>
              <a:defRPr/>
            </a:pPr>
            <a:r>
              <a:rPr lang="kk-KZ" altLang="ru-RU" sz="1150" b="1" dirty="0">
                <a:latin typeface="Times New Roman" pitchFamily="18" charset="0"/>
                <a:cs typeface="Times New Roman" pitchFamily="18" charset="0"/>
              </a:rPr>
              <a:t> </a:t>
            </a:r>
            <a:endParaRPr lang="ru-RU" altLang="ru-RU" sz="1150" b="1" dirty="0">
              <a:latin typeface="Times New Roman" pitchFamily="18" charset="0"/>
              <a:cs typeface="Times New Roman" pitchFamily="18" charset="0"/>
            </a:endParaRPr>
          </a:p>
          <a:p>
            <a:pPr algn="ctr">
              <a:spcBef>
                <a:spcPts val="0"/>
              </a:spcBef>
              <a:defRPr/>
            </a:pPr>
            <a:r>
              <a:rPr lang="ru-RU" altLang="ru-RU" sz="1150" b="1" dirty="0">
                <a:latin typeface="Times New Roman" pitchFamily="18" charset="0"/>
                <a:cs typeface="Times New Roman" pitchFamily="18" charset="0"/>
              </a:rPr>
              <a:t>202</a:t>
            </a:r>
            <a:r>
              <a:rPr lang="" altLang="ru-RU" sz="1150" b="1" dirty="0">
                <a:latin typeface="Times New Roman" pitchFamily="18" charset="0"/>
                <a:cs typeface="Times New Roman" pitchFamily="18" charset="0"/>
              </a:rPr>
              <a:t>5</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жылғы</a:t>
            </a:r>
            <a:r>
              <a:rPr lang="ru-RU" altLang="ru-RU" sz="1150" b="1" dirty="0">
                <a:latin typeface="Times New Roman" pitchFamily="18" charset="0"/>
                <a:cs typeface="Times New Roman" pitchFamily="18" charset="0"/>
              </a:rPr>
              <a:t> </a:t>
            </a:r>
            <a:r>
              <a:rPr lang="kk-KZ" altLang="ru-RU" sz="1150" b="1" dirty="0">
                <a:latin typeface="Times New Roman" pitchFamily="18" charset="0"/>
                <a:cs typeface="Times New Roman" pitchFamily="18" charset="0"/>
              </a:rPr>
              <a:t>07 шілдеге</a:t>
            </a:r>
            <a:endParaRPr lang="ru-RU" altLang="ru-RU" sz="1150" b="1" dirty="0">
              <a:latin typeface="Times New Roman" pitchFamily="18" charset="0"/>
              <a:cs typeface="Times New Roman" pitchFamily="18" charset="0"/>
            </a:endParaRPr>
          </a:p>
          <a:p>
            <a:pPr indent="182563" algn="ctr">
              <a:spcBef>
                <a:spcPts val="0"/>
              </a:spcBef>
              <a:defRPr/>
            </a:pPr>
            <a:r>
              <a:rPr lang="" altLang="ru-RU" sz="1150" b="1" dirty="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6</a:t>
            </a:r>
            <a:r>
              <a:rPr lang="ru-RU" altLang="ru-RU" sz="1150" b="1" dirty="0">
                <a:latin typeface="Times New Roman" pitchFamily="18" charset="0"/>
                <a:cs typeface="Times New Roman" pitchFamily="18" charset="0"/>
              </a:rPr>
              <a:t> </a:t>
            </a:r>
            <a:r>
              <a:rPr lang="kk-KZ" altLang="ru-RU" sz="1150" b="1" dirty="0">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a:t>
            </a:r>
            <a:r>
              <a:rPr lang="" sz="1150" b="1" dirty="0">
                <a:latin typeface="Times New Roman" panose="02020603050405020304" pitchFamily="18" charset="0"/>
                <a:cs typeface="Times New Roman" panose="02020603050405020304" pitchFamily="18" charset="0"/>
              </a:rPr>
              <a:t>0</a:t>
            </a:r>
            <a:r>
              <a:rPr lang="ru-RU" sz="1150" b="1" dirty="0">
                <a:latin typeface="Times New Roman" panose="02020603050405020304" pitchFamily="18" charset="0"/>
                <a:cs typeface="Times New Roman" panose="02020603050405020304" pitchFamily="18" charset="0"/>
              </a:rPr>
              <a:t>-</a:t>
            </a:r>
            <a:r>
              <a:rPr lang="ru-RU" sz="1150" b="1" dirty="0" err="1">
                <a:latin typeface="Times New Roman" panose="02020603050405020304" pitchFamily="18" charset="0"/>
                <a:cs typeface="Times New Roman" panose="02020603050405020304" pitchFamily="18" charset="0"/>
              </a:rPr>
              <a:t>ден</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a:t>
            </a:r>
            <a:r>
              <a:rPr lang="" sz="1150" b="1" dirty="0">
                <a:latin typeface="Times New Roman" panose="02020603050405020304" pitchFamily="18" charset="0"/>
                <a:cs typeface="Times New Roman" panose="02020603050405020304" pitchFamily="18" charset="0"/>
              </a:rPr>
              <a:t>8</a:t>
            </a:r>
            <a:r>
              <a:rPr lang="ru-RU" sz="1150" b="1" dirty="0">
                <a:latin typeface="Times New Roman" panose="02020603050405020304" pitchFamily="18" charset="0"/>
                <a:cs typeface="Times New Roman" panose="02020603050405020304" pitchFamily="18" charset="0"/>
              </a:rPr>
              <a:t>-</a:t>
            </a:r>
            <a:r>
              <a:rPr lang="kk-KZ" sz="1150" b="1" dirty="0">
                <a:latin typeface="Times New Roman" panose="02020603050405020304" pitchFamily="18" charset="0"/>
                <a:cs typeface="Times New Roman" panose="02020603050405020304" pitchFamily="18" charset="0"/>
              </a:rPr>
              <a:t>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5738" algn="just"/>
            <a:r>
              <a:rPr lang="kk-KZ" sz="115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7-12, </a:t>
            </a:r>
            <a:r>
              <a:rPr lang="kk-KZ" sz="1150">
                <a:solidFill>
                  <a:prstClr val="black"/>
                </a:solidFill>
                <a:latin typeface="Times New Roman" pitchFamily="18" charset="0"/>
                <a:cs typeface="Times New Roman" pitchFamily="18" charset="0"/>
              </a:rPr>
              <a:t>екпіні 15 </a:t>
            </a:r>
            <a:r>
              <a:rPr lang="kk-KZ" sz="1150" dirty="0">
                <a:solidFill>
                  <a:prstClr val="black"/>
                </a:solidFill>
                <a:latin typeface="Times New Roman" pitchFamily="18" charset="0"/>
                <a:cs typeface="Times New Roman" pitchFamily="18" charset="0"/>
              </a:rPr>
              <a:t>м/с. Ауа температурасы 15-17° жылы болады.</a:t>
            </a:r>
            <a:r>
              <a:rPr lang="kk-KZ" sz="115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962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2958418"/>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21119</TotalTime>
  <Words>701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3603</cp:revision>
  <cp:lastPrinted>2021-07-01T03:56:27Z</cp:lastPrinted>
  <dcterms:created xsi:type="dcterms:W3CDTF">2018-03-27T06:03:00Z</dcterms:created>
  <dcterms:modified xsi:type="dcterms:W3CDTF">2025-07-05T07:52:17Z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