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31"/>
    <p:restoredTop sz="94651"/>
  </p:normalViewPr>
  <p:slideViewPr>
    <p:cSldViewPr snapToGrid="0">
      <p:cViewPr varScale="1">
        <p:scale>
          <a:sx n="114" d="100"/>
          <a:sy n="114" d="100"/>
        </p:scale>
        <p:origin x="1512" y="8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j-lt"/>
        <a:ea typeface="+mj-ea"/>
        <a:cs typeface="+mj-cs"/>
        <a:sym typeface="Calibri"/>
      </a:defRPr>
    </a:lvl1pPr>
    <a:lvl2pPr indent="228600" defTabSz="941387" latinLnBrk="0">
      <a:defRPr sz="1200">
        <a:latin typeface="+mj-lt"/>
        <a:ea typeface="+mj-ea"/>
        <a:cs typeface="+mj-cs"/>
        <a:sym typeface="Calibri"/>
      </a:defRPr>
    </a:lvl2pPr>
    <a:lvl3pPr indent="457200" defTabSz="941387" latinLnBrk="0">
      <a:defRPr sz="1200">
        <a:latin typeface="+mj-lt"/>
        <a:ea typeface="+mj-ea"/>
        <a:cs typeface="+mj-cs"/>
        <a:sym typeface="Calibri"/>
      </a:defRPr>
    </a:lvl3pPr>
    <a:lvl4pPr indent="685800" defTabSz="941387" latinLnBrk="0">
      <a:defRPr sz="1200">
        <a:latin typeface="+mj-lt"/>
        <a:ea typeface="+mj-ea"/>
        <a:cs typeface="+mj-cs"/>
        <a:sym typeface="Calibri"/>
      </a:defRPr>
    </a:lvl4pPr>
    <a:lvl5pPr indent="914400" defTabSz="941387" latinLnBrk="0">
      <a:defRPr sz="1200">
        <a:latin typeface="+mj-lt"/>
        <a:ea typeface="+mj-ea"/>
        <a:cs typeface="+mj-cs"/>
        <a:sym typeface="Calibri"/>
      </a:defRPr>
    </a:lvl5pPr>
    <a:lvl6pPr indent="1143000" defTabSz="941387" latinLnBrk="0">
      <a:defRPr sz="1200">
        <a:latin typeface="+mj-lt"/>
        <a:ea typeface="+mj-ea"/>
        <a:cs typeface="+mj-cs"/>
        <a:sym typeface="Calibri"/>
      </a:defRPr>
    </a:lvl6pPr>
    <a:lvl7pPr indent="1371600" defTabSz="941387" latinLnBrk="0">
      <a:defRPr sz="1200">
        <a:latin typeface="+mj-lt"/>
        <a:ea typeface="+mj-ea"/>
        <a:cs typeface="+mj-cs"/>
        <a:sym typeface="Calibri"/>
      </a:defRPr>
    </a:lvl7pPr>
    <a:lvl8pPr indent="1600200" defTabSz="941387" latinLnBrk="0">
      <a:defRPr sz="1200">
        <a:latin typeface="+mj-lt"/>
        <a:ea typeface="+mj-ea"/>
        <a:cs typeface="+mj-cs"/>
        <a:sym typeface="Calibri"/>
      </a:defRPr>
    </a:lvl8pPr>
    <a:lvl9pPr indent="1828800" defTabSz="941387" latinLnBrk="0">
      <a:defRPr sz="1200">
        <a:latin typeface="+mj-lt"/>
        <a:ea typeface="+mj-ea"/>
        <a:cs typeface="+mj-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8" y="6414761"/>
            <a:ext cx="258623" cy="248303"/>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5pPr>
      <a:lvl6pPr marL="0" marR="0" indent="22860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6pPr>
      <a:lvl7pPr marL="0" marR="0" indent="27432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7pPr>
      <a:lvl8pPr marL="0" marR="0" indent="32004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8pPr>
      <a:lvl9pPr marL="0" marR="0" indent="36576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6"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sz="1800"/>
                      </a:pPr>
                      <a:r>
                        <a:rPr sz="1200" b="1" i="1" dirty="0" err="1">
                          <a:solidFill>
                            <a:srgbClr val="002060"/>
                          </a:solidFill>
                          <a:latin typeface="Times New Roman"/>
                          <a:ea typeface="Times New Roman"/>
                          <a:cs typeface="Times New Roman"/>
                          <a:sym typeface="Times New Roman"/>
                        </a:rPr>
                        <a:t>Астана</a:t>
                      </a:r>
                      <a:r>
                        <a:rPr sz="1200" b="1" i="1" dirty="0">
                          <a:solidFill>
                            <a:srgbClr val="002060"/>
                          </a:solidFill>
                          <a:latin typeface="Times New Roman"/>
                          <a:ea typeface="Times New Roman"/>
                          <a:cs typeface="Times New Roman"/>
                          <a:sym typeface="Times New Roman"/>
                        </a:rPr>
                        <a:t>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6" y="215901"/>
            <a:ext cx="4732975" cy="6818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t>Қазақстан Республикасы Экология және табиғи ресурстар министрлігі</a:t>
            </a:r>
          </a:p>
          <a:p>
            <a:pPr algn="ctr">
              <a:defRPr sz="1200" b="1">
                <a:solidFill>
                  <a:srgbClr val="0070C0"/>
                </a:solidFill>
                <a:latin typeface="Times New Roman"/>
                <a:ea typeface="Times New Roman"/>
                <a:cs typeface="Times New Roman"/>
                <a:sym typeface="Times New Roman"/>
              </a:defRPr>
            </a:pPr>
            <a:r>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2411547398"/>
              </p:ext>
            </p:extLst>
          </p:nvPr>
        </p:nvGraphicFramePr>
        <p:xfrm>
          <a:off x="307975" y="2500311"/>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kk-KZ" dirty="0"/>
                        <a:t>186</a:t>
                      </a:r>
                      <a:r>
                        <a:rPr dirty="0"/>
                        <a:t> 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dirty="0"/>
                        <a:t>2025 </a:t>
                      </a:r>
                      <a:r>
                        <a:rPr dirty="0" err="1"/>
                        <a:t>жыл</a:t>
                      </a:r>
                      <a:r>
                        <a:rPr dirty="0"/>
                        <a:t> </a:t>
                      </a:r>
                      <a:r>
                        <a:rPr lang="ru-RU" dirty="0"/>
                        <a:t>05</a:t>
                      </a:r>
                      <a:r>
                        <a:rPr lang="ru-RU" baseline="0" dirty="0"/>
                        <a:t> </a:t>
                      </a:r>
                      <a:r>
                        <a:rPr lang="kk-KZ" baseline="0" dirty="0"/>
                        <a:t>шілде</a:t>
                      </a: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5009832" y="245852"/>
            <a:ext cx="4710749" cy="226215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eaLnBrk="1" fontAlgn="auto" hangingPunct="1">
              <a:spcBef>
                <a:spcPts val="0"/>
              </a:spcBef>
              <a:spcAft>
                <a:spcPts val="0"/>
              </a:spcAft>
              <a:buFont typeface="Arial" panose="020B0604020202020204" pitchFamily="34" charset="0"/>
              <a:buNone/>
              <a:defRPr/>
            </a:pPr>
            <a:r>
              <a:rPr lang="ru-RU" altLang="ru-RU" sz="1100" b="1" kern="0" dirty="0">
                <a:solidFill>
                  <a:srgbClr val="000000"/>
                </a:solidFill>
                <a:latin typeface="Times New Roman" pitchFamily="18" charset="0"/>
                <a:ea typeface="Calibri"/>
                <a:cs typeface="Times New Roman" pitchFamily="18" charset="0"/>
                <a:sym typeface="Calibri"/>
              </a:rPr>
              <a:t>Астана </a:t>
            </a:r>
            <a:r>
              <a:rPr lang="ru-RU" altLang="ru-RU" sz="1100" b="1" kern="0" dirty="0" err="1">
                <a:solidFill>
                  <a:srgbClr val="000000"/>
                </a:solidFill>
                <a:latin typeface="Times New Roman" pitchFamily="18" charset="0"/>
                <a:ea typeface="Calibri"/>
                <a:cs typeface="Times New Roman" pitchFamily="18" charset="0"/>
                <a:sym typeface="Calibri"/>
              </a:rPr>
              <a:t>қаласы</a:t>
            </a:r>
            <a:r>
              <a:rPr lang="ru-RU" altLang="ru-RU" sz="1100" b="1" kern="0" dirty="0">
                <a:solidFill>
                  <a:srgbClr val="000000"/>
                </a:solidFill>
                <a:latin typeface="Times New Roman" pitchFamily="18" charset="0"/>
                <a:ea typeface="Calibri"/>
                <a:cs typeface="Times New Roman" pitchFamily="18" charset="0"/>
                <a:sym typeface="Calibri"/>
              </a:rPr>
              <a:t>  </a:t>
            </a:r>
            <a:r>
              <a:rPr lang="ru-RU" altLang="ru-RU" sz="1100" b="1" kern="0" dirty="0" err="1">
                <a:solidFill>
                  <a:srgbClr val="000000"/>
                </a:solidFill>
                <a:latin typeface="Times New Roman" pitchFamily="18" charset="0"/>
                <a:ea typeface="Calibri"/>
                <a:cs typeface="Times New Roman" pitchFamily="18" charset="0"/>
                <a:sym typeface="Calibri"/>
              </a:rPr>
              <a:t>бойынша</a:t>
            </a:r>
            <a:r>
              <a:rPr lang="ru-RU" altLang="ru-RU" sz="1100" b="1" kern="0" dirty="0">
                <a:solidFill>
                  <a:srgbClr val="000000"/>
                </a:solidFill>
                <a:latin typeface="Times New Roman" pitchFamily="18" charset="0"/>
                <a:ea typeface="Calibri"/>
                <a:cs typeface="Times New Roman" pitchFamily="18" charset="0"/>
                <a:sym typeface="Calibri"/>
              </a:rPr>
              <a:t> </a:t>
            </a:r>
            <a:r>
              <a:rPr lang="ru-RU" altLang="ru-RU" sz="1100" b="1" kern="0" dirty="0" err="1">
                <a:solidFill>
                  <a:srgbClr val="000000"/>
                </a:solidFill>
                <a:latin typeface="Times New Roman" pitchFamily="18" charset="0"/>
                <a:ea typeface="Calibri"/>
                <a:cs typeface="Times New Roman" pitchFamily="18" charset="0"/>
                <a:sym typeface="Calibri"/>
              </a:rPr>
              <a:t>ауа-райы</a:t>
            </a:r>
            <a:r>
              <a:rPr lang="ru-RU" altLang="ru-RU" sz="1100" b="1" kern="0" dirty="0">
                <a:solidFill>
                  <a:srgbClr val="000000"/>
                </a:solidFill>
                <a:latin typeface="Times New Roman" pitchFamily="18" charset="0"/>
                <a:ea typeface="Calibri"/>
                <a:cs typeface="Times New Roman" pitchFamily="18" charset="0"/>
                <a:sym typeface="Calibri"/>
              </a:rPr>
              <a:t> </a:t>
            </a:r>
            <a:r>
              <a:rPr lang="ru-RU" altLang="ru-RU" sz="1100" b="1" kern="0" dirty="0" err="1">
                <a:solidFill>
                  <a:srgbClr val="000000"/>
                </a:solidFill>
                <a:latin typeface="Times New Roman" pitchFamily="18" charset="0"/>
                <a:ea typeface="Calibri"/>
                <a:cs typeface="Times New Roman" pitchFamily="18" charset="0"/>
                <a:sym typeface="Calibri"/>
              </a:rPr>
              <a:t>болжамы</a:t>
            </a:r>
            <a:r>
              <a:rPr lang="ru-RU" altLang="ru-RU" sz="1100" b="1" kern="0" dirty="0">
                <a:solidFill>
                  <a:srgbClr val="000000"/>
                </a:solidFill>
                <a:latin typeface="Times New Roman" pitchFamily="18" charset="0"/>
                <a:ea typeface="Calibri"/>
                <a:cs typeface="Times New Roman" pitchFamily="18" charset="0"/>
                <a:sym typeface="Calibri"/>
              </a:rPr>
              <a:t> </a:t>
            </a:r>
          </a:p>
          <a:p>
            <a:pPr algn="ctr" eaLnBrk="1" fontAlgn="auto" hangingPunct="1">
              <a:spcBef>
                <a:spcPts val="0"/>
              </a:spcBef>
              <a:spcAft>
                <a:spcPts val="0"/>
              </a:spcAft>
              <a:buFont typeface="Arial" panose="020B0604020202020204" pitchFamily="34" charset="0"/>
              <a:buNone/>
              <a:defRPr/>
            </a:pPr>
            <a:r>
              <a:rPr lang="ru-RU" altLang="ru-RU" sz="1100" b="1" kern="0" dirty="0">
                <a:solidFill>
                  <a:srgbClr val="000000"/>
                </a:solidFill>
                <a:latin typeface="Times New Roman" pitchFamily="18" charset="0"/>
                <a:ea typeface="Calibri"/>
                <a:cs typeface="Times New Roman" pitchFamily="18" charset="0"/>
                <a:sym typeface="Calibri"/>
              </a:rPr>
              <a:t>2025 </a:t>
            </a:r>
            <a:r>
              <a:rPr lang="ru-RU" altLang="ru-RU" sz="1100" b="1" kern="0" dirty="0" err="1">
                <a:solidFill>
                  <a:srgbClr val="000000"/>
                </a:solidFill>
                <a:latin typeface="Times New Roman" pitchFamily="18" charset="0"/>
                <a:ea typeface="Calibri"/>
                <a:cs typeface="Times New Roman" pitchFamily="18" charset="0"/>
                <a:sym typeface="Calibri"/>
              </a:rPr>
              <a:t>жылғы</a:t>
            </a:r>
            <a:r>
              <a:rPr lang="ru-RU" altLang="ru-RU" sz="1100" b="1" kern="0" dirty="0">
                <a:solidFill>
                  <a:srgbClr val="000000"/>
                </a:solidFill>
                <a:latin typeface="Times New Roman" pitchFamily="18" charset="0"/>
                <a:ea typeface="Calibri"/>
                <a:cs typeface="Times New Roman" pitchFamily="18" charset="0"/>
                <a:sym typeface="Calibri"/>
              </a:rPr>
              <a:t> 06</a:t>
            </a:r>
            <a:r>
              <a:rPr lang="kk-KZ" altLang="ru-RU" sz="1100" b="1" kern="0" dirty="0">
                <a:solidFill>
                  <a:srgbClr val="000000"/>
                </a:solidFill>
                <a:latin typeface="Times New Roman" pitchFamily="18" charset="0"/>
                <a:ea typeface="Calibri"/>
                <a:cs typeface="Times New Roman" pitchFamily="18" charset="0"/>
                <a:sym typeface="Calibri"/>
              </a:rPr>
              <a:t> шілдеге</a:t>
            </a:r>
            <a:endParaRPr lang="ru-RU" altLang="ru-RU" sz="1100" b="1" kern="0" dirty="0">
              <a:solidFill>
                <a:srgbClr val="000000"/>
              </a:solidFill>
              <a:latin typeface="Times New Roman" pitchFamily="18" charset="0"/>
              <a:ea typeface="Calibri"/>
              <a:cs typeface="Times New Roman" pitchFamily="18" charset="0"/>
              <a:sym typeface="Calibri"/>
            </a:endParaRPr>
          </a:p>
          <a:p>
            <a:pPr algn="ctr" eaLnBrk="1" fontAlgn="auto" hangingPunct="1">
              <a:spcBef>
                <a:spcPts val="0"/>
              </a:spcBef>
              <a:spcAft>
                <a:spcPts val="0"/>
              </a:spcAft>
              <a:buFont typeface="Arial" panose="020B0604020202020204" pitchFamily="34" charset="0"/>
              <a:buNone/>
              <a:defRPr/>
            </a:pPr>
            <a:r>
              <a:rPr lang="ru-RU" altLang="ru-RU" sz="1100" b="1" kern="0" dirty="0">
                <a:solidFill>
                  <a:srgbClr val="000000"/>
                </a:solidFill>
                <a:latin typeface="Times New Roman" pitchFamily="18" charset="0"/>
                <a:ea typeface="Calibri"/>
                <a:cs typeface="Times New Roman" pitchFamily="18" charset="0"/>
                <a:sym typeface="Calibri"/>
              </a:rPr>
              <a:t>05 </a:t>
            </a:r>
            <a:r>
              <a:rPr lang="ru-RU" altLang="ru-RU" sz="1100" b="1" kern="0" dirty="0" err="1">
                <a:solidFill>
                  <a:srgbClr val="000000"/>
                </a:solidFill>
                <a:latin typeface="Times New Roman" pitchFamily="18" charset="0"/>
                <a:ea typeface="Calibri"/>
                <a:cs typeface="Times New Roman" pitchFamily="18" charset="0"/>
                <a:sym typeface="Calibri"/>
              </a:rPr>
              <a:t>шілде</a:t>
            </a:r>
            <a:r>
              <a:rPr lang="ru-RU" altLang="ru-RU" sz="1100" b="1" kern="0" dirty="0">
                <a:solidFill>
                  <a:srgbClr val="000000"/>
                </a:solidFill>
                <a:latin typeface="Times New Roman" pitchFamily="18" charset="0"/>
                <a:ea typeface="Calibri"/>
                <a:cs typeface="Times New Roman" pitchFamily="18" charset="0"/>
                <a:sym typeface="Calibri"/>
              </a:rPr>
              <a:t> </a:t>
            </a:r>
            <a:r>
              <a:rPr lang="ru-RU" altLang="ru-RU" sz="1100" b="1" kern="0" dirty="0" err="1">
                <a:solidFill>
                  <a:srgbClr val="000000"/>
                </a:solidFill>
                <a:latin typeface="Times New Roman" pitchFamily="18" charset="0"/>
                <a:ea typeface="Calibri"/>
                <a:cs typeface="Times New Roman" pitchFamily="18" charset="0"/>
                <a:sym typeface="Calibri"/>
              </a:rPr>
              <a:t>сағ</a:t>
            </a:r>
            <a:r>
              <a:rPr lang="ru-RU" altLang="ru-RU" sz="1100" b="1" kern="0" dirty="0">
                <a:solidFill>
                  <a:srgbClr val="000000"/>
                </a:solidFill>
                <a:latin typeface="Times New Roman" pitchFamily="18" charset="0"/>
                <a:ea typeface="Calibri"/>
                <a:cs typeface="Times New Roman" pitchFamily="18" charset="0"/>
                <a:sym typeface="Calibri"/>
              </a:rPr>
              <a:t>. 20-дан 06 </a:t>
            </a:r>
            <a:r>
              <a:rPr lang="ru-RU" altLang="ru-RU" sz="1100" b="1" kern="0" dirty="0" err="1">
                <a:solidFill>
                  <a:srgbClr val="000000"/>
                </a:solidFill>
                <a:latin typeface="Times New Roman" pitchFamily="18" charset="0"/>
                <a:ea typeface="Calibri"/>
                <a:cs typeface="Times New Roman" pitchFamily="18" charset="0"/>
                <a:sym typeface="Calibri"/>
              </a:rPr>
              <a:t>шілде</a:t>
            </a:r>
            <a:r>
              <a:rPr lang="ru-RU" altLang="ru-RU" sz="1100" b="1" kern="0" dirty="0">
                <a:solidFill>
                  <a:srgbClr val="000000"/>
                </a:solidFill>
                <a:latin typeface="Times New Roman" pitchFamily="18" charset="0"/>
                <a:ea typeface="Calibri"/>
                <a:cs typeface="Times New Roman" pitchFamily="18" charset="0"/>
                <a:sym typeface="Calibri"/>
              </a:rPr>
              <a:t> </a:t>
            </a:r>
            <a:r>
              <a:rPr lang="ru-RU" altLang="ru-RU" sz="1100" b="1" kern="0" dirty="0" err="1">
                <a:solidFill>
                  <a:srgbClr val="000000"/>
                </a:solidFill>
                <a:latin typeface="Times New Roman" pitchFamily="18" charset="0"/>
                <a:ea typeface="Calibri"/>
                <a:cs typeface="Times New Roman" pitchFamily="18" charset="0"/>
                <a:sym typeface="Calibri"/>
              </a:rPr>
              <a:t>сағ</a:t>
            </a:r>
            <a:r>
              <a:rPr lang="ru-RU" altLang="ru-RU" sz="1100" b="1" kern="0" dirty="0">
                <a:solidFill>
                  <a:srgbClr val="000000"/>
                </a:solidFill>
                <a:latin typeface="Times New Roman" pitchFamily="18" charset="0"/>
                <a:ea typeface="Calibri"/>
                <a:cs typeface="Times New Roman" pitchFamily="18" charset="0"/>
                <a:sym typeface="Calibri"/>
              </a:rPr>
              <a:t>. 20-ға </a:t>
            </a:r>
            <a:r>
              <a:rPr lang="ru-RU" altLang="ru-RU" sz="1100" b="1" kern="0" dirty="0" err="1">
                <a:solidFill>
                  <a:srgbClr val="000000"/>
                </a:solidFill>
                <a:latin typeface="Times New Roman" pitchFamily="18" charset="0"/>
                <a:ea typeface="Calibri"/>
                <a:cs typeface="Times New Roman" pitchFamily="18" charset="0"/>
                <a:sym typeface="Calibri"/>
              </a:rPr>
              <a:t>дейін</a:t>
            </a:r>
            <a:endParaRPr lang="ru-RU" altLang="ru-RU" sz="1100" b="1" kern="0" dirty="0">
              <a:solidFill>
                <a:srgbClr val="000000"/>
              </a:solidFill>
              <a:latin typeface="Times New Roman" pitchFamily="18" charset="0"/>
              <a:ea typeface="Calibri"/>
              <a:cs typeface="Times New Roman" pitchFamily="18" charset="0"/>
              <a:sym typeface="Calibri"/>
            </a:endParaRPr>
          </a:p>
          <a:p>
            <a:pPr algn="ctr" eaLnBrk="1" fontAlgn="auto" hangingPunct="1">
              <a:spcBef>
                <a:spcPts val="0"/>
              </a:spcBef>
              <a:spcAft>
                <a:spcPts val="0"/>
              </a:spcAft>
              <a:buFont typeface="Arial" panose="020B0604020202020204" pitchFamily="34" charset="0"/>
              <a:buNone/>
              <a:defRPr/>
            </a:pPr>
            <a:endParaRPr lang="ru-RU" altLang="ru-RU" sz="1100" b="1" kern="0" dirty="0">
              <a:solidFill>
                <a:srgbClr val="000000"/>
              </a:solidFill>
              <a:latin typeface="Times New Roman" pitchFamily="18" charset="0"/>
              <a:ea typeface="Calibri"/>
              <a:cs typeface="Times New Roman" pitchFamily="18" charset="0"/>
              <a:sym typeface="Calibri"/>
            </a:endParaRPr>
          </a:p>
          <a:p>
            <a:pPr indent="182563" algn="just" eaLnBrk="1" fontAlgn="auto" hangingPunct="1">
              <a:spcBef>
                <a:spcPts val="0"/>
              </a:spcBef>
              <a:spcAft>
                <a:spcPts val="0"/>
              </a:spcAft>
              <a:buFontTx/>
              <a:buNone/>
              <a:defRPr/>
            </a:pPr>
            <a:r>
              <a:rPr lang="kk-KZ" sz="1100" kern="0" dirty="0">
                <a:solidFill>
                  <a:prstClr val="black"/>
                </a:solidFill>
                <a:latin typeface="Times New Roman" pitchFamily="18" charset="0"/>
                <a:ea typeface="Calibri"/>
                <a:cs typeface="Times New Roman" pitchFamily="18" charset="0"/>
                <a:sym typeface="Calibri"/>
              </a:rPr>
              <a:t>Көшпелі бұлтты, </a:t>
            </a:r>
            <a:r>
              <a:rPr lang="kk-KZ" sz="1100" dirty="0">
                <a:solidFill>
                  <a:prstClr val="black"/>
                </a:solidFill>
                <a:latin typeface="Times New Roman" pitchFamily="18" charset="0"/>
                <a:ea typeface="Calibri"/>
                <a:cs typeface="Times New Roman" pitchFamily="18" charset="0"/>
              </a:rPr>
              <a:t>күндіз жаңбыр, найзағай күтіледі. Батыстан, солтүстік-батыстан жел соғады, күші 9-14, күндіз екпіні 15-18 м/с. Ауа температурасы түнде 14-16, күндіз 26-28 градус жылы.</a:t>
            </a:r>
            <a:endParaRPr lang="ru-RU" altLang="ru-RU" sz="1100" b="1" kern="0" dirty="0">
              <a:solidFill>
                <a:srgbClr val="000000"/>
              </a:solidFill>
              <a:latin typeface="Times New Roman" pitchFamily="18" charset="0"/>
              <a:ea typeface="Calibri"/>
              <a:cs typeface="Times New Roman" pitchFamily="18" charset="0"/>
              <a:sym typeface="Calibri"/>
            </a:endParaRPr>
          </a:p>
          <a:p>
            <a:pPr indent="182563" algn="ctr" eaLnBrk="1" fontAlgn="auto" hangingPunct="1">
              <a:spcBef>
                <a:spcPts val="0"/>
              </a:spcBef>
              <a:spcAft>
                <a:spcPts val="0"/>
              </a:spcAft>
              <a:buFont typeface="Arial" panose="020B0604020202020204" pitchFamily="34" charset="0"/>
              <a:buNone/>
              <a:defRPr/>
            </a:pPr>
            <a:endParaRPr lang="ru-RU" altLang="ru-RU" sz="1100" b="1" kern="0" dirty="0">
              <a:solidFill>
                <a:srgbClr val="000000"/>
              </a:solidFill>
              <a:latin typeface="Times New Roman" pitchFamily="18" charset="0"/>
              <a:ea typeface="Calibri"/>
              <a:cs typeface="Times New Roman" pitchFamily="18" charset="0"/>
              <a:sym typeface="Calibri"/>
            </a:endParaRPr>
          </a:p>
          <a:p>
            <a:pPr indent="182563" algn="ctr" eaLnBrk="1" fontAlgn="auto" hangingPunct="1">
              <a:spcBef>
                <a:spcPts val="0"/>
              </a:spcBef>
              <a:spcAft>
                <a:spcPts val="0"/>
              </a:spcAft>
              <a:buFont typeface="Arial" panose="020B0604020202020204" pitchFamily="34" charset="0"/>
              <a:buNone/>
              <a:defRPr/>
            </a:pPr>
            <a:r>
              <a:rPr lang="ru-RU" altLang="ru-RU" sz="1100" b="1" kern="0" dirty="0">
                <a:solidFill>
                  <a:srgbClr val="000000"/>
                </a:solidFill>
                <a:latin typeface="Times New Roman" pitchFamily="18" charset="0"/>
                <a:ea typeface="Calibri"/>
                <a:cs typeface="Times New Roman" pitchFamily="18" charset="0"/>
                <a:sym typeface="Calibri"/>
              </a:rPr>
              <a:t>2025 </a:t>
            </a:r>
            <a:r>
              <a:rPr lang="ru-RU" altLang="ru-RU" sz="1100" b="1" kern="0" dirty="0" err="1">
                <a:solidFill>
                  <a:srgbClr val="000000"/>
                </a:solidFill>
                <a:latin typeface="Times New Roman" pitchFamily="18" charset="0"/>
                <a:ea typeface="Calibri"/>
                <a:cs typeface="Times New Roman" pitchFamily="18" charset="0"/>
                <a:sym typeface="Calibri"/>
              </a:rPr>
              <a:t>жылғы</a:t>
            </a:r>
            <a:r>
              <a:rPr lang="ru-RU" altLang="ru-RU" sz="1100" b="1" kern="0" dirty="0">
                <a:solidFill>
                  <a:srgbClr val="000000"/>
                </a:solidFill>
                <a:latin typeface="Times New Roman" pitchFamily="18" charset="0"/>
                <a:ea typeface="Calibri"/>
                <a:cs typeface="Times New Roman" pitchFamily="18" charset="0"/>
                <a:sym typeface="Calibri"/>
              </a:rPr>
              <a:t> 07 ш</a:t>
            </a:r>
            <a:r>
              <a:rPr lang="kk-KZ" altLang="ru-RU" sz="1100" b="1" kern="0" dirty="0">
                <a:solidFill>
                  <a:srgbClr val="000000"/>
                </a:solidFill>
                <a:latin typeface="Times New Roman" pitchFamily="18" charset="0"/>
                <a:ea typeface="Calibri"/>
                <a:cs typeface="Times New Roman" pitchFamily="18" charset="0"/>
                <a:sym typeface="Calibri"/>
              </a:rPr>
              <a:t>ілдеге</a:t>
            </a:r>
          </a:p>
          <a:p>
            <a:pPr indent="182563" algn="ctr" eaLnBrk="1" fontAlgn="auto" hangingPunct="1">
              <a:spcBef>
                <a:spcPts val="0"/>
              </a:spcBef>
              <a:spcAft>
                <a:spcPts val="0"/>
              </a:spcAft>
              <a:buFont typeface="Arial" panose="020B0604020202020204" pitchFamily="34" charset="0"/>
              <a:buNone/>
              <a:defRPr/>
            </a:pPr>
            <a:r>
              <a:rPr lang="kk-KZ" altLang="ru-RU" sz="1100" b="1" kern="0" dirty="0">
                <a:solidFill>
                  <a:srgbClr val="000000"/>
                </a:solidFill>
                <a:latin typeface="Times New Roman" pitchFamily="18" charset="0"/>
                <a:ea typeface="Calibri"/>
                <a:cs typeface="Times New Roman" pitchFamily="18" charset="0"/>
                <a:sym typeface="Calibri"/>
              </a:rPr>
              <a:t>06 шілде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a:t>
            </a:r>
            <a:r>
              <a:rPr lang="kk-KZ" sz="1100" b="1" kern="0" dirty="0">
                <a:solidFill>
                  <a:srgbClr val="000000"/>
                </a:solidFill>
                <a:latin typeface="Times New Roman" pitchFamily="18" charset="0"/>
                <a:ea typeface="Calibri"/>
                <a:cs typeface="Times New Roman" pitchFamily="18" charset="0"/>
                <a:sym typeface="Calibri"/>
              </a:rPr>
              <a:t>07 шілде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08-ге </a:t>
            </a:r>
            <a:r>
              <a:rPr lang="ru-RU" sz="1100" b="1" kern="0" dirty="0" err="1">
                <a:solidFill>
                  <a:srgbClr val="000000"/>
                </a:solidFill>
                <a:latin typeface="Times New Roman" pitchFamily="18" charset="0"/>
                <a:ea typeface="Calibri"/>
                <a:cs typeface="Times New Roman" pitchFamily="18" charset="0"/>
                <a:sym typeface="Calibri"/>
              </a:rPr>
              <a:t>дейін</a:t>
            </a:r>
            <a:endParaRPr lang="ru-RU" sz="1100" b="1" kern="0" dirty="0">
              <a:solidFill>
                <a:srgbClr val="000000"/>
              </a:solidFill>
              <a:latin typeface="Times New Roman" pitchFamily="18" charset="0"/>
              <a:ea typeface="Calibri"/>
              <a:cs typeface="Times New Roman" pitchFamily="18" charset="0"/>
              <a:sym typeface="Calibri"/>
            </a:endParaRPr>
          </a:p>
          <a:p>
            <a:pPr indent="182563" algn="ctr" eaLnBrk="1" fontAlgn="auto" hangingPunct="1">
              <a:spcBef>
                <a:spcPts val="0"/>
              </a:spcBef>
              <a:spcAft>
                <a:spcPts val="0"/>
              </a:spcAft>
              <a:buFont typeface="Arial" panose="020B0604020202020204" pitchFamily="34" charset="0"/>
              <a:buNone/>
              <a:defRPr/>
            </a:pPr>
            <a:endParaRPr lang="ru-RU" sz="900" b="1" kern="0" dirty="0">
              <a:solidFill>
                <a:srgbClr val="000000"/>
              </a:solidFill>
              <a:latin typeface="Times New Roman" pitchFamily="18" charset="0"/>
              <a:ea typeface="Calibri"/>
              <a:cs typeface="Times New Roman" pitchFamily="18" charset="0"/>
              <a:sym typeface="Calibri"/>
            </a:endParaRPr>
          </a:p>
          <a:p>
            <a:pPr indent="182563" algn="just" eaLnBrk="1" fontAlgn="auto">
              <a:spcBef>
                <a:spcPts val="0"/>
              </a:spcBef>
              <a:spcAft>
                <a:spcPts val="0"/>
              </a:spcAft>
              <a:buFont typeface="Arial" panose="020B0604020202020204" pitchFamily="34" charset="0"/>
              <a:buNone/>
              <a:defRPr/>
            </a:pPr>
            <a:r>
              <a:rPr lang="kk-KZ" sz="1100" kern="0" dirty="0">
                <a:solidFill>
                  <a:prstClr val="black"/>
                </a:solidFill>
                <a:latin typeface="Times New Roman" pitchFamily="18" charset="0"/>
                <a:ea typeface="Calibri"/>
                <a:cs typeface="Times New Roman" pitchFamily="18" charset="0"/>
                <a:sym typeface="Calibri"/>
              </a:rPr>
              <a:t>Көшпелі бұлтты, </a:t>
            </a:r>
            <a:r>
              <a:rPr lang="kk-KZ" sz="1100" dirty="0">
                <a:solidFill>
                  <a:prstClr val="black"/>
                </a:solidFill>
                <a:latin typeface="Times New Roman" pitchFamily="18" charset="0"/>
                <a:ea typeface="Calibri"/>
                <a:cs typeface="Times New Roman" pitchFamily="18" charset="0"/>
              </a:rPr>
              <a:t>жауын-шашынсыз.</a:t>
            </a:r>
            <a:r>
              <a:rPr lang="ru-RU" altLang="ru-RU" sz="1100" dirty="0">
                <a:latin typeface="Times New Roman" panose="02020603050405020304" pitchFamily="18" charset="0"/>
                <a:ea typeface="Calibri"/>
                <a:cs typeface="Times New Roman" panose="02020603050405020304" pitchFamily="18" charset="0"/>
              </a:rPr>
              <a:t> </a:t>
            </a:r>
            <a:r>
              <a:rPr lang="kk-KZ" altLang="ru-RU" sz="1100" dirty="0">
                <a:solidFill>
                  <a:prstClr val="black"/>
                </a:solidFill>
                <a:latin typeface="Times New Roman" pitchFamily="18" charset="0"/>
                <a:ea typeface="Calibri"/>
                <a:cs typeface="Times New Roman" pitchFamily="18" charset="0"/>
              </a:rPr>
              <a:t>С</a:t>
            </a:r>
            <a:r>
              <a:rPr lang="kk-KZ" sz="1100" dirty="0">
                <a:solidFill>
                  <a:prstClr val="black"/>
                </a:solidFill>
                <a:latin typeface="Times New Roman" pitchFamily="18" charset="0"/>
                <a:ea typeface="Calibri"/>
                <a:cs typeface="Times New Roman" pitchFamily="18" charset="0"/>
              </a:rPr>
              <a:t>олтүстік-батыстан</a:t>
            </a:r>
            <a:r>
              <a:rPr lang="ru-RU" altLang="ru-RU" sz="1100" dirty="0">
                <a:latin typeface="Times New Roman" panose="02020603050405020304" pitchFamily="18" charset="0"/>
                <a:ea typeface="Calibri"/>
                <a:cs typeface="Times New Roman" panose="02020603050405020304" pitchFamily="18" charset="0"/>
              </a:rPr>
              <a:t> </a:t>
            </a:r>
            <a:r>
              <a:rPr lang="ru-RU" altLang="ru-RU" sz="1100" dirty="0" err="1">
                <a:latin typeface="Times New Roman" panose="02020603050405020304" pitchFamily="18" charset="0"/>
                <a:ea typeface="Calibri"/>
                <a:cs typeface="Times New Roman" panose="02020603050405020304" pitchFamily="18" charset="0"/>
              </a:rPr>
              <a:t>жел</a:t>
            </a:r>
            <a:r>
              <a:rPr lang="ru-RU" altLang="ru-RU" sz="1100" dirty="0">
                <a:latin typeface="Times New Roman" panose="02020603050405020304" pitchFamily="18" charset="0"/>
                <a:ea typeface="Calibri"/>
                <a:cs typeface="Times New Roman" panose="02020603050405020304" pitchFamily="18" charset="0"/>
              </a:rPr>
              <a:t> </a:t>
            </a:r>
            <a:r>
              <a:rPr lang="ru-RU" altLang="ru-RU" sz="1100" dirty="0" err="1">
                <a:latin typeface="Times New Roman" panose="02020603050405020304" pitchFamily="18" charset="0"/>
                <a:ea typeface="Calibri"/>
                <a:cs typeface="Times New Roman" panose="02020603050405020304" pitchFamily="18" charset="0"/>
              </a:rPr>
              <a:t>соғады</a:t>
            </a:r>
            <a:r>
              <a:rPr lang="ru-RU" altLang="ru-RU" sz="1100" dirty="0">
                <a:latin typeface="Times New Roman" panose="02020603050405020304" pitchFamily="18" charset="0"/>
                <a:ea typeface="Calibri"/>
                <a:cs typeface="Times New Roman" panose="02020603050405020304" pitchFamily="18" charset="0"/>
              </a:rPr>
              <a:t>, </a:t>
            </a:r>
            <a:r>
              <a:rPr lang="kk-KZ" sz="1100" kern="0" dirty="0">
                <a:solidFill>
                  <a:prstClr val="black"/>
                </a:solidFill>
                <a:latin typeface="Times New Roman" pitchFamily="18" charset="0"/>
                <a:ea typeface="Calibri"/>
                <a:cs typeface="Times New Roman" pitchFamily="18" charset="0"/>
                <a:sym typeface="Calibri"/>
              </a:rPr>
              <a:t>күші 9-14 </a:t>
            </a:r>
            <a:r>
              <a:rPr lang="ru-RU" sz="1100" kern="0" dirty="0">
                <a:solidFill>
                  <a:prstClr val="black"/>
                </a:solidFill>
                <a:latin typeface="Times New Roman" pitchFamily="18" charset="0"/>
                <a:ea typeface="Calibri"/>
                <a:cs typeface="Times New Roman" pitchFamily="18" charset="0"/>
                <a:sym typeface="Calibri"/>
              </a:rPr>
              <a:t>м/с. </a:t>
            </a:r>
            <a:r>
              <a:rPr lang="kk-KZ" sz="1100" kern="0" dirty="0">
                <a:solidFill>
                  <a:prstClr val="black"/>
                </a:solidFill>
                <a:latin typeface="Times New Roman" pitchFamily="18" charset="0"/>
                <a:ea typeface="Calibri"/>
                <a:cs typeface="Times New Roman" pitchFamily="18" charset="0"/>
                <a:sym typeface="Calibri"/>
              </a:rPr>
              <a:t>Ауа температурасы 17-19 градус жылы.</a:t>
            </a:r>
          </a:p>
        </p:txBody>
      </p:sp>
      <p:graphicFrame>
        <p:nvGraphicFramePr>
          <p:cNvPr id="27" name="Table"/>
          <p:cNvGraphicFramePr/>
          <p:nvPr>
            <p:extLst>
              <p:ext uri="{D42A27DB-BD31-4B8C-83A1-F6EECF244321}">
                <p14:modId xmlns:p14="http://schemas.microsoft.com/office/powerpoint/2010/main" val="3226140598"/>
              </p:ext>
            </p:extLst>
          </p:nvPr>
        </p:nvGraphicFramePr>
        <p:xfrm>
          <a:off x="5079208" y="4168750"/>
          <a:ext cx="4571998" cy="2079625"/>
        </p:xfrm>
        <a:graphic>
          <a:graphicData uri="http://schemas.openxmlformats.org/drawingml/2006/table">
            <a:tbl>
              <a:tblPr>
                <a:tableStyleId>{4C3C2611-4C71-4FC5-86AE-919BDF0F9419}</a:tableStyleId>
              </a:tblPr>
              <a:tblGrid>
                <a:gridCol w="1751011">
                  <a:extLst>
                    <a:ext uri="{9D8B030D-6E8A-4147-A177-3AD203B41FA5}">
                      <a16:colId xmlns:a16="http://schemas.microsoft.com/office/drawing/2014/main" val="20000"/>
                    </a:ext>
                  </a:extLst>
                </a:gridCol>
                <a:gridCol w="1411287">
                  <a:extLst>
                    <a:ext uri="{9D8B030D-6E8A-4147-A177-3AD203B41FA5}">
                      <a16:colId xmlns:a16="http://schemas.microsoft.com/office/drawing/2014/main" val="20001"/>
                    </a:ext>
                  </a:extLst>
                </a:gridCol>
                <a:gridCol w="1409700">
                  <a:extLst>
                    <a:ext uri="{9D8B030D-6E8A-4147-A177-3AD203B41FA5}">
                      <a16:colId xmlns:a16="http://schemas.microsoft.com/office/drawing/2014/main" val="20002"/>
                    </a:ext>
                  </a:extLst>
                </a:gridCol>
              </a:tblGrid>
              <a:tr h="365125">
                <a:tc>
                  <a:txBody>
                    <a:bodyPr/>
                    <a:lstStyle/>
                    <a:p>
                      <a:pPr algn="ctr">
                        <a:defRPr sz="1800"/>
                      </a:pPr>
                      <a:r>
                        <a:rPr sz="900" b="1">
                          <a:latin typeface="Times New Roman"/>
                          <a:ea typeface="Times New Roman"/>
                          <a:cs typeface="Times New Roman"/>
                          <a:sym typeface="Times New Roman"/>
                        </a:rPr>
                        <a:t>Ластаушы зат</a:t>
                      </a: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dirty="0" err="1">
                          <a:latin typeface="Times New Roman"/>
                          <a:ea typeface="Times New Roman"/>
                          <a:cs typeface="Times New Roman"/>
                          <a:sym typeface="Times New Roman"/>
                        </a:rPr>
                        <a:t>Нақты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шоғырлану</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мкг</a:t>
                      </a:r>
                      <a:r>
                        <a:rPr sz="900" b="1" dirty="0">
                          <a:latin typeface="Times New Roman"/>
                          <a:ea typeface="Times New Roman"/>
                          <a:cs typeface="Times New Roman"/>
                          <a:sym typeface="Times New Roman"/>
                        </a:rPr>
                        <a:t>/м3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230186">
                <a:tc>
                  <a:txBody>
                    <a:bodyPr/>
                    <a:lstStyle/>
                    <a:p>
                      <a:pPr algn="l">
                        <a:defRPr sz="1800"/>
                      </a:pPr>
                      <a:r>
                        <a:rPr sz="900">
                          <a:latin typeface="Times New Roman"/>
                          <a:ea typeface="Times New Roman"/>
                          <a:cs typeface="Times New Roman"/>
                          <a:sym typeface="Times New Roman"/>
                        </a:rPr>
                        <a:t>РМ-2,5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1</a:t>
                      </a:r>
                      <a:r>
                        <a:rPr lang="ru-RU" sz="900" b="0" i="0" u="none" strike="noStrike" dirty="0">
                          <a:solidFill>
                            <a:srgbClr val="000000"/>
                          </a:solidFill>
                          <a:effectLst/>
                          <a:latin typeface="Times New Roman" panose="02020603050405020304" pitchFamily="18" charset="0"/>
                          <a:cs typeface="Times New Roman" panose="02020603050405020304" pitchFamily="18" charset="0"/>
                        </a:rPr>
                        <a:t>0</a:t>
                      </a:r>
                      <a:endParaRPr lang="kk-KZ"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0</a:t>
                      </a:r>
                      <a:r>
                        <a:rPr lang="ru-RU" sz="9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1"/>
                  </a:ext>
                </a:extLst>
              </a:tr>
              <a:tr h="228600">
                <a:tc>
                  <a:txBody>
                    <a:bodyPr/>
                    <a:lstStyle/>
                    <a:p>
                      <a:pPr algn="l">
                        <a:defRPr sz="1800"/>
                      </a:pPr>
                      <a:r>
                        <a:rPr sz="900">
                          <a:latin typeface="Times New Roman"/>
                          <a:ea typeface="Times New Roman"/>
                          <a:cs typeface="Times New Roman"/>
                          <a:sym typeface="Times New Roman"/>
                        </a:rPr>
                        <a:t>РМ-10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1</a:t>
                      </a:r>
                      <a:r>
                        <a:rPr lang="ru-RU" sz="9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0,</a:t>
                      </a:r>
                      <a:r>
                        <a:rPr lang="ru-RU" sz="900" b="0" i="0" u="none" strike="noStrike" dirty="0">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30</a:t>
                      </a:r>
                      <a:endParaRPr lang="en-US"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0,1</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3"/>
                  </a:ext>
                </a:extLst>
              </a:tr>
              <a:tr h="228600">
                <a:tc>
                  <a:txBody>
                    <a:bodyPr/>
                    <a:lstStyle/>
                    <a:p>
                      <a:pPr algn="l">
                        <a:defRPr sz="1800"/>
                      </a:pPr>
                      <a:r>
                        <a:rPr sz="900" dirty="0" err="1">
                          <a:latin typeface="Times New Roman"/>
                          <a:ea typeface="Times New Roman"/>
                          <a:cs typeface="Times New Roman"/>
                          <a:sym typeface="Times New Roman"/>
                        </a:rPr>
                        <a:t>Көміртегі</a:t>
                      </a:r>
                      <a:r>
                        <a:rPr sz="900" dirty="0">
                          <a:latin typeface="Times New Roman"/>
                          <a:ea typeface="Times New Roman"/>
                          <a:cs typeface="Times New Roman"/>
                          <a:sym typeface="Times New Roman"/>
                        </a:rPr>
                        <a:t> </a:t>
                      </a:r>
                      <a:r>
                        <a:rPr sz="900" dirty="0" err="1">
                          <a:latin typeface="Times New Roman"/>
                          <a:ea typeface="Times New Roman"/>
                          <a:cs typeface="Times New Roman"/>
                          <a:sym typeface="Times New Roman"/>
                        </a:rPr>
                        <a:t>оксиді</a:t>
                      </a:r>
                      <a:endParaRPr sz="900"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1062</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0,</a:t>
                      </a:r>
                      <a:r>
                        <a:rPr lang="ru-RU" sz="9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77</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0,4</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5"/>
                  </a:ext>
                </a:extLst>
              </a:tr>
              <a:tr h="340755">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11</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0,</a:t>
                      </a:r>
                      <a:r>
                        <a:rPr lang="ru-RU" sz="900" b="0" i="0" u="none" strike="noStrike" dirty="0">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16</a:t>
                      </a:r>
                    </a:p>
                  </a:txBody>
                  <a:tcPr marL="9525" marR="9525" marT="9525" marB="0" anchor="ctr">
                    <a:lnL w="12700">
                      <a:solidFill>
                        <a:srgbClr val="000000"/>
                      </a:solidFill>
                    </a:lnL>
                    <a:lnR w="12700">
                      <a:solidFill>
                        <a:srgbClr val="000000"/>
                      </a:solidFill>
                    </a:lnR>
                    <a:lnT w="12700" cap="flat" cmpd="sng" algn="ctr">
                      <a:solidFill>
                        <a:srgbClr val="000000"/>
                      </a:solidFill>
                      <a:prstDash val="solid"/>
                      <a:round/>
                      <a:headEnd type="none" w="med" len="med"/>
                      <a:tailEnd type="none" w="med" len="med"/>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2,0</a:t>
                      </a:r>
                    </a:p>
                  </a:txBody>
                  <a:tcPr marL="9525" marR="9525" marT="9525" marB="0" anchor="ctr">
                    <a:lnL w="12700">
                      <a:solidFill>
                        <a:srgbClr val="000000"/>
                      </a:solidFill>
                    </a:lnL>
                    <a:lnR w="12700">
                      <a:solidFill>
                        <a:srgbClr val="000000"/>
                      </a:solidFill>
                    </a:lnR>
                    <a:lnT w="12700" cap="flat" cmpd="sng" algn="ctr">
                      <a:solidFill>
                        <a:srgbClr val="000000"/>
                      </a:solidFill>
                      <a:prstDash val="solid"/>
                      <a:round/>
                      <a:headEnd type="none" w="med" len="med"/>
                      <a:tailEnd type="none" w="med" len="med"/>
                    </a:lnT>
                    <a:lnB w="12700">
                      <a:solidFill>
                        <a:srgbClr val="000000"/>
                      </a:solidFill>
                    </a:lnB>
                    <a:solidFill>
                      <a:srgbClr val="FFFFFF"/>
                    </a:solidFill>
                  </a:tcPr>
                </a:tc>
                <a:extLst>
                  <a:ext uri="{0D108BD9-81ED-4DB2-BD59-A6C34878D82A}">
                    <a16:rowId xmlns:a16="http://schemas.microsoft.com/office/drawing/2014/main" val="10007"/>
                  </a:ext>
                </a:extLst>
              </a:tr>
            </a:tbl>
          </a:graphicData>
        </a:graphic>
      </p:graphicFrame>
      <p:graphicFrame>
        <p:nvGraphicFramePr>
          <p:cNvPr id="28" name="Table"/>
          <p:cNvGraphicFramePr/>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3"/>
            <a:ext cx="4766310" cy="4659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2025 </a:t>
            </a:r>
            <a:r>
              <a:rPr dirty="0" err="1"/>
              <a:t>жылғы</a:t>
            </a:r>
            <a:r>
              <a:rPr dirty="0"/>
              <a:t> </a:t>
            </a:r>
            <a:r>
              <a:rPr lang="kk-KZ" dirty="0"/>
              <a:t>05</a:t>
            </a:r>
            <a:r>
              <a:rPr lang="ru-RU" dirty="0"/>
              <a:t> </a:t>
            </a:r>
            <a:r>
              <a:rPr lang="ru-RU" dirty="0" err="1"/>
              <a:t>шілде</a:t>
            </a:r>
            <a:r>
              <a:rPr dirty="0"/>
              <a:t> </a:t>
            </a:r>
            <a:r>
              <a:rPr dirty="0" err="1"/>
              <a:t>Астана</a:t>
            </a:r>
            <a:r>
              <a:rPr dirty="0"/>
              <a:t> </a:t>
            </a:r>
            <a:r>
              <a:rPr dirty="0" err="1"/>
              <a:t>қаласының</a:t>
            </a:r>
            <a:r>
              <a:rPr dirty="0"/>
              <a:t> </a:t>
            </a:r>
            <a:r>
              <a:rPr dirty="0" err="1"/>
              <a:t>атмосфералық</a:t>
            </a:r>
            <a:r>
              <a:rPr dirty="0"/>
              <a:t> </a:t>
            </a:r>
            <a:r>
              <a:rPr dirty="0" err="1"/>
              <a:t>ауасының</a:t>
            </a:r>
            <a:r>
              <a:rPr dirty="0"/>
              <a:t> </a:t>
            </a:r>
            <a:r>
              <a:rPr dirty="0" err="1"/>
              <a:t>жай-күйі</a:t>
            </a:r>
            <a:endParaRPr dirty="0"/>
          </a:p>
        </p:txBody>
      </p:sp>
      <p:sp>
        <p:nvSpPr>
          <p:cNvPr id="30" name="Метеорологиялық жағдайлар қала атмосферасында ластаушы заттардың түнде 07 қаңтарда жиналуына, күндіз 07, түнде 08 қаңтарда сейілуіне ықпал етеді.…"/>
          <p:cNvSpPr txBox="1"/>
          <p:nvPr/>
        </p:nvSpPr>
        <p:spPr>
          <a:xfrm>
            <a:off x="4982845" y="2634834"/>
            <a:ext cx="4641057" cy="430883"/>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8" tIns="45718" rIns="45718" bIns="45718">
            <a:spAutoFit/>
          </a:bodyPr>
          <a:lstStyle/>
          <a:p>
            <a:pPr indent="361950" algn="just">
              <a:defRPr/>
            </a:pP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b="1" dirty="0">
                <a:solidFill>
                  <a:schemeClr val="tx1"/>
                </a:solidFill>
                <a:latin typeface="Times New Roman" panose="02020603050405020304" pitchFamily="18" charset="0"/>
                <a:cs typeface="Times New Roman" panose="02020603050405020304" pitchFamily="18" charset="0"/>
              </a:rPr>
              <a:t> </a:t>
            </a:r>
            <a:r>
              <a:rPr lang="kk-KZ" altLang="en-US" sz="1100" b="1" dirty="0">
                <a:solidFill>
                  <a:schemeClr val="tx1"/>
                </a:solidFill>
                <a:latin typeface="Times New Roman" pitchFamily="18" charset="0"/>
                <a:cs typeface="Times New Roman" pitchFamily="18" charset="0"/>
                <a:sym typeface="+mn-ea"/>
              </a:rPr>
              <a:t>сейілуіне</a:t>
            </a:r>
            <a:r>
              <a:rPr lang="kk-KZ" sz="1100" b="1" dirty="0">
                <a:solidFill>
                  <a:schemeClr val="tx1"/>
                </a:solidFill>
                <a:latin typeface="Times New Roman" panose="02020603050405020304" pitchFamily="18" charset="0"/>
                <a:cs typeface="Times New Roman" panose="02020603050405020304" pitchFamily="18" charset="0"/>
              </a:rPr>
              <a:t> </a:t>
            </a:r>
            <a:r>
              <a:rPr lang="kk-KZ" altLang="en-US" sz="1100" dirty="0">
                <a:solidFill>
                  <a:schemeClr val="tx1"/>
                </a:solidFill>
                <a:latin typeface="Times New Roman" pitchFamily="18" charset="0"/>
                <a:cs typeface="Times New Roman" pitchFamily="18" charset="0"/>
                <a:sym typeface="+mn-ea"/>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6" y="1816100"/>
            <a:ext cx="4710750" cy="27519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200">
                <a:latin typeface="Times New Roman"/>
                <a:ea typeface="Times New Roman"/>
                <a:cs typeface="Times New Roman"/>
                <a:sym typeface="Times New Roman"/>
              </a:defRPr>
            </a:pPr>
            <a:r>
              <a:t>Астана қаласында атмосфералық ауаның ластану деңгейін бақылау 10 бақылау бекетінде жүргізіледі:</a:t>
            </a:r>
          </a:p>
          <a:p>
            <a:pPr>
              <a:defRPr sz="1200">
                <a:latin typeface="Times New Roman"/>
                <a:ea typeface="Times New Roman"/>
                <a:cs typeface="Times New Roman"/>
                <a:sym typeface="Times New Roman"/>
              </a:defRPr>
            </a:pPr>
            <a:r>
              <a:t>№ 1 бекет – Жамбыл к-сі, 11;</a:t>
            </a:r>
          </a:p>
          <a:p>
            <a:pPr>
              <a:defRPr sz="1200">
                <a:latin typeface="Times New Roman"/>
                <a:ea typeface="Times New Roman"/>
                <a:cs typeface="Times New Roman"/>
                <a:sym typeface="Times New Roman"/>
              </a:defRPr>
            </a:pPr>
            <a:r>
              <a:t>№ 2 бекет –  проспект Республики, 35 (школа № 3);</a:t>
            </a:r>
          </a:p>
          <a:p>
            <a:pPr>
              <a:defRPr sz="1200">
                <a:latin typeface="Times New Roman"/>
                <a:ea typeface="Times New Roman"/>
                <a:cs typeface="Times New Roman"/>
                <a:sym typeface="Times New Roman"/>
              </a:defRPr>
            </a:pPr>
            <a:r>
              <a:t>№ 3 бекет –  Телжан Шонанович 47, район лесозавода;</a:t>
            </a:r>
          </a:p>
          <a:p>
            <a:pPr>
              <a:defRPr sz="1200">
                <a:latin typeface="Times New Roman"/>
                <a:ea typeface="Times New Roman"/>
                <a:cs typeface="Times New Roman"/>
                <a:sym typeface="Times New Roman"/>
              </a:defRPr>
            </a:pPr>
            <a:r>
              <a:t>№ 4 бекет –  Лепсі көшесі, 38</a:t>
            </a:r>
          </a:p>
          <a:p>
            <a:pPr>
              <a:defRPr sz="1200">
                <a:latin typeface="Times New Roman"/>
                <a:ea typeface="Times New Roman"/>
                <a:cs typeface="Times New Roman"/>
                <a:sym typeface="Times New Roman"/>
              </a:defRPr>
            </a:pPr>
            <a:r>
              <a:t>№ 5 бекет –  Тұран даңғылы, 2/1 орталық құтқару станциясы;</a:t>
            </a:r>
          </a:p>
          <a:p>
            <a:pPr>
              <a:defRPr sz="1200">
                <a:latin typeface="Times New Roman"/>
                <a:ea typeface="Times New Roman"/>
                <a:cs typeface="Times New Roman"/>
                <a:sym typeface="Times New Roman"/>
              </a:defRPr>
            </a:pPr>
            <a:r>
              <a:t>№ 6 бекет – Ақжол к-сі, «Астана Тазалық» сарқынды сулар тұндырғышының ауданы;</a:t>
            </a:r>
          </a:p>
          <a:p>
            <a:pPr>
              <a:defRPr sz="1200">
                <a:latin typeface="Times New Roman"/>
                <a:ea typeface="Times New Roman"/>
                <a:cs typeface="Times New Roman"/>
                <a:sym typeface="Times New Roman"/>
              </a:defRPr>
            </a:pPr>
            <a:r>
              <a:t>№ 7 бекет –  Түркістан к-сі, 2/1 (РФММ);</a:t>
            </a:r>
          </a:p>
          <a:p>
            <a:pPr>
              <a:defRPr sz="1200">
                <a:latin typeface="Times New Roman"/>
                <a:ea typeface="Times New Roman"/>
                <a:cs typeface="Times New Roman"/>
                <a:sym typeface="Times New Roman"/>
              </a:defRPr>
            </a:pPr>
            <a:r>
              <a:t>№ 8 бекет –  Бабатайұлы к-сі, 24 үй, Көктал-1, Сарыарқа ауданы;</a:t>
            </a:r>
          </a:p>
          <a:p>
            <a:pPr>
              <a:defRPr sz="1200">
                <a:latin typeface="Times New Roman"/>
                <a:ea typeface="Times New Roman"/>
                <a:cs typeface="Times New Roman"/>
                <a:sym typeface="Times New Roman"/>
              </a:defRPr>
            </a:pPr>
            <a:r>
              <a:t>№ 9 бекет – А. Байтұрсынов көшесі, 25, Х. Сұлтан мешіті, Алматы ауданы;</a:t>
            </a:r>
          </a:p>
          <a:p>
            <a:pPr>
              <a:defRPr sz="1200">
                <a:latin typeface="Times New Roman"/>
                <a:ea typeface="Times New Roman"/>
                <a:cs typeface="Times New Roman"/>
                <a:sym typeface="Times New Roman"/>
              </a:defRPr>
            </a:pPr>
            <a:r>
              <a:t>№ 10 бекет –  қ. Мұңайтпасов к-сі, 13, Алматы ауданы.</a:t>
            </a:r>
          </a:p>
        </p:txBody>
      </p:sp>
      <p:sp>
        <p:nvSpPr>
          <p:cNvPr id="35" name="«Р» параметрі жалпы қала бойынша ауаның ластануының жалпыланған көрсеткіші болып табылады."/>
          <p:cNvSpPr txBox="1"/>
          <p:nvPr/>
        </p:nvSpPr>
        <p:spPr>
          <a:xfrm>
            <a:off x="4998720" y="101601"/>
            <a:ext cx="4732974" cy="4659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64" y="4357687"/>
            <a:ext cx="4369217" cy="1128139"/>
            <a:chOff x="0" y="0"/>
            <a:chExt cx="4369216" cy="1128138"/>
          </a:xfrm>
        </p:grpSpPr>
        <p:sp>
          <p:nvSpPr>
            <p:cNvPr id="36" name="Астана қ., Мәңгілік ел даңғылы, 11/1"/>
            <p:cNvSpPr txBox="1"/>
            <p:nvPr/>
          </p:nvSpPr>
          <p:spPr>
            <a:xfrm>
              <a:off x="-1" y="330895"/>
              <a:ext cx="2085538" cy="79724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4" y="0"/>
              <a:ext cx="4199003" cy="84696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1"/>
            <a:ext cx="4755199" cy="22574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rPr dirty="0" err="1"/>
              <a:t>Ақпаратты</a:t>
            </a:r>
            <a:r>
              <a:rPr dirty="0"/>
              <a:t> </a:t>
            </a:r>
            <a:r>
              <a:rPr dirty="0" err="1"/>
              <a:t>пайдаланған</a:t>
            </a:r>
            <a:r>
              <a:rPr dirty="0"/>
              <a:t> </a:t>
            </a:r>
            <a:r>
              <a:rPr dirty="0" err="1"/>
              <a:t>кезде</a:t>
            </a:r>
            <a:r>
              <a:rPr dirty="0"/>
              <a:t> "</a:t>
            </a:r>
            <a:r>
              <a:rPr dirty="0" err="1"/>
              <a:t>Қазгидромет</a:t>
            </a:r>
            <a:r>
              <a:rPr dirty="0"/>
              <a:t>" РМК-</a:t>
            </a:r>
            <a:r>
              <a:rPr dirty="0" err="1"/>
              <a:t>ға</a:t>
            </a:r>
            <a:r>
              <a:rPr dirty="0"/>
              <a:t> </a:t>
            </a:r>
            <a:r>
              <a:rPr dirty="0" err="1"/>
              <a:t>сілтеме</a:t>
            </a:r>
            <a:r>
              <a:rPr dirty="0"/>
              <a:t> </a:t>
            </a:r>
            <a:r>
              <a:rPr dirty="0" err="1"/>
              <a:t>жасау</a:t>
            </a:r>
            <a:r>
              <a:rPr dirty="0"/>
              <a:t> </a:t>
            </a:r>
            <a:r>
              <a:rPr dirty="0" err="1"/>
              <a:t>міндетті</a:t>
            </a:r>
            <a:r>
              <a:rPr dirty="0"/>
              <a:t> </a:t>
            </a:r>
          </a:p>
        </p:txBody>
      </p:sp>
      <p:sp>
        <p:nvSpPr>
          <p:cNvPr id="40" name="Дайындаған: Туяк С. /Сагандыкова З."/>
          <p:cNvSpPr txBox="1"/>
          <p:nvPr/>
        </p:nvSpPr>
        <p:spPr>
          <a:xfrm>
            <a:off x="5056024" y="6183175"/>
            <a:ext cx="4521202" cy="307773"/>
          </a:xfrm>
          <a:prstGeom prst="rect">
            <a:avLst/>
          </a:prstGeom>
          <a:solidFill>
            <a:srgbClr val="FFFFFF"/>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a:t>
            </a:r>
            <a:r>
              <a:rPr lang="ru-RU" sz="1200" dirty="0">
                <a:latin typeface="Times New Roman"/>
                <a:ea typeface="Times New Roman"/>
                <a:cs typeface="Times New Roman"/>
                <a:sym typeface="Times New Roman"/>
              </a:rPr>
              <a:t> </a:t>
            </a:r>
            <a:r>
              <a:rPr lang="ru-RU" sz="1200" dirty="0" err="1">
                <a:latin typeface="Times New Roman"/>
                <a:ea typeface="Times New Roman"/>
                <a:cs typeface="Times New Roman"/>
                <a:sym typeface="Times New Roman"/>
              </a:rPr>
              <a:t>Айгисинова</a:t>
            </a:r>
            <a:r>
              <a:rPr lang="ru-RU" sz="1200" dirty="0">
                <a:latin typeface="Times New Roman"/>
                <a:ea typeface="Times New Roman"/>
                <a:cs typeface="Times New Roman"/>
                <a:sym typeface="Times New Roman"/>
              </a:rPr>
              <a:t> Н.</a:t>
            </a:r>
            <a:r>
              <a:rPr sz="1200" dirty="0">
                <a:latin typeface="Times New Roman"/>
                <a:ea typeface="Times New Roman"/>
                <a:cs typeface="Times New Roman"/>
                <a:sym typeface="Times New Roman"/>
              </a:rPr>
              <a:t>/</a:t>
            </a:r>
            <a:r>
              <a:rPr lang="ru-RU" sz="1200" dirty="0" err="1">
                <a:latin typeface="Times New Roman"/>
                <a:ea typeface="Times New Roman"/>
                <a:cs typeface="Times New Roman"/>
                <a:sym typeface="Times New Roman"/>
              </a:rPr>
              <a:t>Азилкыясова</a:t>
            </a:r>
            <a:r>
              <a:rPr lang="ru-RU" sz="1200" dirty="0">
                <a:latin typeface="Times New Roman"/>
                <a:ea typeface="Times New Roman"/>
                <a:cs typeface="Times New Roman"/>
                <a:sym typeface="Times New Roman"/>
              </a:rPr>
              <a:t> Л.</a:t>
            </a:r>
            <a:endParaRPr sz="1200" dirty="0">
              <a:latin typeface="Times New Roman"/>
              <a:ea typeface="Times New Roman"/>
              <a:cs typeface="Times New Roman"/>
              <a:sym typeface="Times New Roman"/>
            </a:endParaRP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көтеріңкі</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өте 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62"/>
            <a:ext cx="4712337" cy="34842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екі күн қатарынан немесе одан да көп уақыт ішінде "Р" параметрі өте жоғары дәрежені көрсетсе, сондай-ақ барлық немесе посттардың басым бөлігінде СИ ≥ 5ПДК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extLst>
              <p:ext uri="{D42A27DB-BD31-4B8C-83A1-F6EECF244321}">
                <p14:modId xmlns:p14="http://schemas.microsoft.com/office/powerpoint/2010/main" val="1985229876"/>
              </p:ext>
            </p:extLst>
          </p:nvPr>
        </p:nvGraphicFramePr>
        <p:xfrm>
          <a:off x="5167312" y="5429250"/>
          <a:ext cx="4035422" cy="812362"/>
        </p:xfrm>
        <a:graphic>
          <a:graphicData uri="http://schemas.openxmlformats.org/drawingml/2006/table">
            <a:tbl>
              <a:tblPr>
                <a:tableStyleId>{4C3C2611-4C71-4FC5-86AE-919BDF0F9419}</a:tableStyleId>
              </a:tblPr>
              <a:tblGrid>
                <a:gridCol w="2017711">
                  <a:extLst>
                    <a:ext uri="{9D8B030D-6E8A-4147-A177-3AD203B41FA5}">
                      <a16:colId xmlns:a16="http://schemas.microsoft.com/office/drawing/2014/main" val="20000"/>
                    </a:ext>
                  </a:extLst>
                </a:gridCol>
                <a:gridCol w="2017711">
                  <a:extLst>
                    <a:ext uri="{9D8B030D-6E8A-4147-A177-3AD203B41FA5}">
                      <a16:colId xmlns:a16="http://schemas.microsoft.com/office/drawing/2014/main" val="20001"/>
                    </a:ext>
                  </a:extLst>
                </a:gridCol>
              </a:tblGrid>
              <a:tr h="457200">
                <a:tc>
                  <a:txBody>
                    <a:bodyPr/>
                    <a:lstStyle/>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r>
                        <a:t>Астана қаласы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55162">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2374</TotalTime>
  <Words>654</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Нурай Айгисинова</dc:creator>
  <cp:lastModifiedBy>Corobor4</cp:lastModifiedBy>
  <cp:revision>181</cp:revision>
  <dcterms:modified xsi:type="dcterms:W3CDTF">2025-07-05T09:14:40Z</dcterms:modified>
</cp:coreProperties>
</file>