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31"/>
    <p:restoredTop sz="94651"/>
  </p:normalViewPr>
  <p:slideViewPr>
    <p:cSldViewPr snapToGrid="0">
      <p:cViewPr varScale="1">
        <p:scale>
          <a:sx n="77" d="100"/>
          <a:sy n="77" d="100"/>
        </p:scale>
        <p:origin x="67" y="869"/>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4285334070"/>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182</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dirty="0"/>
                        <a:t> </a:t>
                      </a:r>
                      <a:r>
                        <a:rPr lang="ru-RU" dirty="0"/>
                        <a:t>01</a:t>
                      </a:r>
                      <a:r>
                        <a:rPr lang="ru-RU" baseline="0" dirty="0"/>
                        <a:t> </a:t>
                      </a:r>
                      <a:r>
                        <a:rPr lang="kk-KZ" baseline="0" dirty="0"/>
                        <a:t>шілде</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5009832" y="245852"/>
            <a:ext cx="4710749" cy="209287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Астана </a:t>
            </a:r>
            <a:r>
              <a:rPr lang="ru-RU" altLang="ru-RU" sz="1100" b="1" kern="0" dirty="0" err="1">
                <a:solidFill>
                  <a:srgbClr val="000000"/>
                </a:solidFill>
                <a:latin typeface="Times New Roman" pitchFamily="18" charset="0"/>
                <a:ea typeface="Calibri"/>
                <a:cs typeface="Times New Roman" pitchFamily="18" charset="0"/>
                <a:sym typeface="Calibri"/>
              </a:rPr>
              <a:t>қаласы</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бойынша</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ауа-райы</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болжамы</a:t>
            </a:r>
            <a:r>
              <a:rPr lang="ru-RU" altLang="ru-RU" sz="1100" b="1" kern="0" dirty="0">
                <a:solidFill>
                  <a:srgbClr val="000000"/>
                </a:solidFill>
                <a:latin typeface="Times New Roman" pitchFamily="18" charset="0"/>
                <a:ea typeface="Calibri"/>
                <a:cs typeface="Times New Roman" pitchFamily="18" charset="0"/>
                <a:sym typeface="Calibri"/>
              </a:rPr>
              <a:t> </a:t>
            </a:r>
          </a:p>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2025 </a:t>
            </a:r>
            <a:r>
              <a:rPr lang="ru-RU" altLang="ru-RU" sz="1100" b="1" kern="0" dirty="0" err="1">
                <a:solidFill>
                  <a:srgbClr val="000000"/>
                </a:solidFill>
                <a:latin typeface="Times New Roman" pitchFamily="18" charset="0"/>
                <a:ea typeface="Calibri"/>
                <a:cs typeface="Times New Roman" pitchFamily="18" charset="0"/>
                <a:sym typeface="Calibri"/>
              </a:rPr>
              <a:t>жылғы</a:t>
            </a:r>
            <a:r>
              <a:rPr lang="ru-RU" altLang="ru-RU" sz="1100" b="1" kern="0" dirty="0">
                <a:solidFill>
                  <a:srgbClr val="000000"/>
                </a:solidFill>
                <a:latin typeface="Times New Roman" pitchFamily="18" charset="0"/>
                <a:ea typeface="Calibri"/>
                <a:cs typeface="Times New Roman" pitchFamily="18" charset="0"/>
                <a:sym typeface="Calibri"/>
              </a:rPr>
              <a:t> 02</a:t>
            </a:r>
            <a:r>
              <a:rPr lang="kk-KZ" altLang="ru-RU" sz="1100" b="1" kern="0" dirty="0">
                <a:solidFill>
                  <a:srgbClr val="000000"/>
                </a:solidFill>
                <a:latin typeface="Times New Roman" pitchFamily="18" charset="0"/>
                <a:ea typeface="Calibri"/>
                <a:cs typeface="Times New Roman" pitchFamily="18" charset="0"/>
                <a:sym typeface="Calibri"/>
              </a:rPr>
              <a:t> шілдеге</a:t>
            </a:r>
            <a:endParaRPr lang="ru-RU" altLang="ru-RU" sz="110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01 </a:t>
            </a:r>
            <a:r>
              <a:rPr lang="ru-RU" altLang="ru-RU" sz="1100" b="1" kern="0" dirty="0" err="1">
                <a:solidFill>
                  <a:srgbClr val="000000"/>
                </a:solidFill>
                <a:latin typeface="Times New Roman" pitchFamily="18" charset="0"/>
                <a:ea typeface="Calibri"/>
                <a:cs typeface="Times New Roman" pitchFamily="18" charset="0"/>
                <a:sym typeface="Calibri"/>
              </a:rPr>
              <a:t>шілде</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сағ</a:t>
            </a:r>
            <a:r>
              <a:rPr lang="ru-RU" altLang="ru-RU" sz="1100" b="1" kern="0" dirty="0">
                <a:solidFill>
                  <a:srgbClr val="000000"/>
                </a:solidFill>
                <a:latin typeface="Times New Roman" pitchFamily="18" charset="0"/>
                <a:ea typeface="Calibri"/>
                <a:cs typeface="Times New Roman" pitchFamily="18" charset="0"/>
                <a:sym typeface="Calibri"/>
              </a:rPr>
              <a:t>. 20-дан </a:t>
            </a:r>
            <a:r>
              <a:rPr lang="ru-RU" altLang="ru-RU" sz="1100" b="1" dirty="0">
                <a:latin typeface="Times New Roman" pitchFamily="18" charset="0"/>
                <a:ea typeface="Calibri"/>
                <a:cs typeface="Times New Roman" pitchFamily="18" charset="0"/>
              </a:rPr>
              <a:t>02</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шілде</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сағ</a:t>
            </a:r>
            <a:r>
              <a:rPr lang="ru-RU" altLang="ru-RU" sz="1100" b="1" kern="0" dirty="0">
                <a:solidFill>
                  <a:srgbClr val="000000"/>
                </a:solidFill>
                <a:latin typeface="Times New Roman" pitchFamily="18" charset="0"/>
                <a:ea typeface="Calibri"/>
                <a:cs typeface="Times New Roman" pitchFamily="18" charset="0"/>
                <a:sym typeface="Calibri"/>
              </a:rPr>
              <a:t>. 20-ға </a:t>
            </a:r>
            <a:r>
              <a:rPr lang="ru-RU" altLang="ru-RU" sz="1100" b="1" kern="0" dirty="0" err="1">
                <a:solidFill>
                  <a:srgbClr val="000000"/>
                </a:solidFill>
                <a:latin typeface="Times New Roman" pitchFamily="18" charset="0"/>
                <a:ea typeface="Calibri"/>
                <a:cs typeface="Times New Roman" pitchFamily="18" charset="0"/>
                <a:sym typeface="Calibri"/>
              </a:rPr>
              <a:t>дейін</a:t>
            </a:r>
            <a:endParaRPr lang="ru-RU" altLang="ru-RU" sz="110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endParaRPr lang="ru-RU" altLang="ru-RU" sz="1100" b="1" kern="0" dirty="0">
              <a:solidFill>
                <a:srgbClr val="000000"/>
              </a:solidFill>
              <a:latin typeface="Times New Roman" pitchFamily="18" charset="0"/>
              <a:ea typeface="Calibri"/>
              <a:cs typeface="Times New Roman" pitchFamily="18" charset="0"/>
              <a:sym typeface="Calibri"/>
            </a:endParaRPr>
          </a:p>
          <a:p>
            <a:pPr indent="182563" algn="just" eaLnBrk="1" fontAlgn="auto" hangingPunct="1">
              <a:spcBef>
                <a:spcPts val="0"/>
              </a:spcBef>
              <a:spcAft>
                <a:spcPts val="0"/>
              </a:spcAft>
              <a:buFontTx/>
              <a:buNone/>
              <a:defRPr/>
            </a:pPr>
            <a:r>
              <a:rPr lang="kk-KZ" sz="1100" kern="0" dirty="0">
                <a:solidFill>
                  <a:prstClr val="black"/>
                </a:solidFill>
                <a:latin typeface="Times New Roman" pitchFamily="18" charset="0"/>
                <a:ea typeface="Calibri"/>
                <a:cs typeface="Times New Roman" pitchFamily="18" charset="0"/>
                <a:sym typeface="Calibri"/>
              </a:rPr>
              <a:t>Көшпелі бұлтты, </a:t>
            </a:r>
            <a:r>
              <a:rPr lang="kk-KZ" sz="1100" dirty="0">
                <a:solidFill>
                  <a:prstClr val="black"/>
                </a:solidFill>
                <a:latin typeface="Times New Roman" pitchFamily="18" charset="0"/>
                <a:ea typeface="Calibri"/>
                <a:cs typeface="Times New Roman" pitchFamily="18" charset="0"/>
              </a:rPr>
              <a:t>жауын-шашынсыз. Оңтүстік бағыттардан жел соғады, күші түнде 2-7, күндіз 7-12 м/с. Ауа температурасы түнде 14-16, күндіз 30-32 градус жылы.</a:t>
            </a:r>
            <a:endParaRPr lang="ru-RU" altLang="ru-RU" sz="110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2025 </a:t>
            </a:r>
            <a:r>
              <a:rPr lang="ru-RU" altLang="ru-RU" sz="1100" b="1" kern="0" dirty="0" err="1">
                <a:solidFill>
                  <a:srgbClr val="000000"/>
                </a:solidFill>
                <a:latin typeface="Times New Roman" pitchFamily="18" charset="0"/>
                <a:ea typeface="Calibri"/>
                <a:cs typeface="Times New Roman" pitchFamily="18" charset="0"/>
                <a:sym typeface="Calibri"/>
              </a:rPr>
              <a:t>жылғы</a:t>
            </a:r>
            <a:r>
              <a:rPr lang="ru-RU" altLang="ru-RU" sz="1100" b="1" kern="0" dirty="0">
                <a:solidFill>
                  <a:srgbClr val="000000"/>
                </a:solidFill>
                <a:latin typeface="Times New Roman" pitchFamily="18" charset="0"/>
                <a:ea typeface="Calibri"/>
                <a:cs typeface="Times New Roman" pitchFamily="18" charset="0"/>
                <a:sym typeface="Calibri"/>
              </a:rPr>
              <a:t> 03 ш</a:t>
            </a:r>
            <a:r>
              <a:rPr lang="kk-KZ" altLang="ru-RU" sz="1100" b="1" kern="0" dirty="0">
                <a:solidFill>
                  <a:srgbClr val="000000"/>
                </a:solidFill>
                <a:latin typeface="Times New Roman" pitchFamily="18" charset="0"/>
                <a:ea typeface="Calibri"/>
                <a:cs typeface="Times New Roman" pitchFamily="18" charset="0"/>
                <a:sym typeface="Calibri"/>
              </a:rPr>
              <a:t>ілдеге</a:t>
            </a:r>
          </a:p>
          <a:p>
            <a:pPr indent="182563" algn="ctr" eaLnBrk="1" fontAlgn="auto" hangingPunct="1">
              <a:spcBef>
                <a:spcPts val="0"/>
              </a:spcBef>
              <a:spcAft>
                <a:spcPts val="0"/>
              </a:spcAft>
              <a:buFont typeface="Arial" panose="020B0604020202020204" pitchFamily="34" charset="0"/>
              <a:buNone/>
              <a:defRPr/>
            </a:pPr>
            <a:r>
              <a:rPr lang="kk-KZ" altLang="ru-RU" sz="1100" b="1" kern="0" dirty="0">
                <a:solidFill>
                  <a:srgbClr val="000000"/>
                </a:solidFill>
                <a:latin typeface="Times New Roman" pitchFamily="18" charset="0"/>
                <a:ea typeface="Calibri"/>
                <a:cs typeface="Times New Roman" pitchFamily="18" charset="0"/>
                <a:sym typeface="Calibri"/>
              </a:rPr>
              <a:t>02 шілде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kk-KZ" sz="1100" b="1" kern="0" dirty="0">
                <a:solidFill>
                  <a:srgbClr val="000000"/>
                </a:solidFill>
                <a:latin typeface="Times New Roman" pitchFamily="18" charset="0"/>
                <a:ea typeface="Calibri"/>
                <a:cs typeface="Times New Roman" pitchFamily="18" charset="0"/>
                <a:sym typeface="Calibri"/>
              </a:rPr>
              <a:t>03 шілде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endParaRPr lang="ru-RU" sz="900" b="1" kern="0" dirty="0">
              <a:solidFill>
                <a:srgbClr val="000000"/>
              </a:solidFill>
              <a:latin typeface="Times New Roman" pitchFamily="18" charset="0"/>
              <a:ea typeface="Calibri"/>
              <a:cs typeface="Times New Roman" pitchFamily="18" charset="0"/>
              <a:sym typeface="Calibri"/>
            </a:endParaRPr>
          </a:p>
          <a:p>
            <a:pPr indent="182563" algn="just" eaLnBrk="1" fontAlgn="auto">
              <a:spcBef>
                <a:spcPts val="0"/>
              </a:spcBef>
              <a:spcAft>
                <a:spcPts val="0"/>
              </a:spcAft>
              <a:buFont typeface="Arial" panose="020B0604020202020204" pitchFamily="34" charset="0"/>
              <a:buNone/>
              <a:defRPr/>
            </a:pPr>
            <a:r>
              <a:rPr lang="kk-KZ" sz="1100" kern="0" dirty="0">
                <a:solidFill>
                  <a:prstClr val="black"/>
                </a:solidFill>
                <a:latin typeface="Times New Roman" pitchFamily="18" charset="0"/>
                <a:ea typeface="Calibri"/>
                <a:cs typeface="Times New Roman" pitchFamily="18" charset="0"/>
                <a:sym typeface="Calibri"/>
              </a:rPr>
              <a:t>Көшпелі бұлтты, </a:t>
            </a:r>
            <a:r>
              <a:rPr lang="kk-KZ" sz="1100" dirty="0">
                <a:solidFill>
                  <a:prstClr val="black"/>
                </a:solidFill>
                <a:latin typeface="Times New Roman" pitchFamily="18" charset="0"/>
                <a:ea typeface="Calibri"/>
                <a:cs typeface="Times New Roman" pitchFamily="18" charset="0"/>
              </a:rPr>
              <a:t>жауын-шашынсыз</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Оңтүстік-шығыстан</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жел</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соғады</a:t>
            </a:r>
            <a:r>
              <a:rPr lang="ru-RU" altLang="ru-RU" sz="1100" dirty="0">
                <a:latin typeface="Times New Roman" panose="02020603050405020304" pitchFamily="18" charset="0"/>
                <a:ea typeface="Calibri"/>
                <a:cs typeface="Times New Roman" panose="02020603050405020304" pitchFamily="18" charset="0"/>
              </a:rPr>
              <a:t>, </a:t>
            </a:r>
            <a:r>
              <a:rPr lang="kk-KZ" sz="1100" kern="0" dirty="0">
                <a:solidFill>
                  <a:prstClr val="black"/>
                </a:solidFill>
                <a:latin typeface="Times New Roman" pitchFamily="18" charset="0"/>
                <a:ea typeface="Calibri"/>
                <a:cs typeface="Times New Roman" pitchFamily="18" charset="0"/>
                <a:sym typeface="Calibri"/>
              </a:rPr>
              <a:t>күші 5-10</a:t>
            </a:r>
            <a:r>
              <a:rPr lang="kk-KZ" sz="1100" dirty="0">
                <a:solidFill>
                  <a:prstClr val="black"/>
                </a:solidFill>
                <a:latin typeface="Times New Roman" pitchFamily="18" charset="0"/>
                <a:ea typeface="Calibri"/>
                <a:cs typeface="Times New Roman" pitchFamily="18" charset="0"/>
              </a:rPr>
              <a:t> </a:t>
            </a:r>
            <a:r>
              <a:rPr lang="ru-RU" sz="1100" kern="0" dirty="0">
                <a:solidFill>
                  <a:prstClr val="black"/>
                </a:solidFill>
                <a:latin typeface="Times New Roman" pitchFamily="18" charset="0"/>
                <a:ea typeface="Calibri"/>
                <a:cs typeface="Times New Roman" pitchFamily="18" charset="0"/>
                <a:sym typeface="Calibri"/>
              </a:rPr>
              <a:t>м/с. </a:t>
            </a:r>
            <a:r>
              <a:rPr lang="kk-KZ" sz="1100" kern="0" dirty="0">
                <a:solidFill>
                  <a:prstClr val="black"/>
                </a:solidFill>
                <a:latin typeface="Times New Roman" pitchFamily="18" charset="0"/>
                <a:ea typeface="Calibri"/>
                <a:cs typeface="Times New Roman" pitchFamily="18" charset="0"/>
                <a:sym typeface="Calibri"/>
              </a:rPr>
              <a:t>Ауа температурасы 18-20 градус жылы.</a:t>
            </a:r>
          </a:p>
        </p:txBody>
      </p:sp>
      <p:graphicFrame>
        <p:nvGraphicFramePr>
          <p:cNvPr id="27" name="Table"/>
          <p:cNvGraphicFramePr/>
          <p:nvPr>
            <p:extLst>
              <p:ext uri="{D42A27DB-BD31-4B8C-83A1-F6EECF244321}">
                <p14:modId xmlns:p14="http://schemas.microsoft.com/office/powerpoint/2010/main" val="1995619784"/>
              </p:ext>
            </p:extLst>
          </p:nvPr>
        </p:nvGraphicFramePr>
        <p:xfrm>
          <a:off x="5079208" y="4168750"/>
          <a:ext cx="4571998" cy="2079625"/>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27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30</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30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dirty="0" err="1">
                          <a:latin typeface="Times New Roman"/>
                          <a:ea typeface="Times New Roman"/>
                          <a:cs typeface="Times New Roman"/>
                          <a:sym typeface="Times New Roman"/>
                        </a:rPr>
                        <a:t>Көміртегі</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оксиді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1026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a:t>
                      </a:r>
                      <a:r>
                        <a:rPr lang="kk-KZ" sz="900" dirty="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96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340755">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38</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4,8</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kk-KZ" dirty="0"/>
              <a:t>01</a:t>
            </a:r>
            <a:r>
              <a:rPr lang="ru-RU" dirty="0"/>
              <a:t> </a:t>
            </a:r>
            <a:r>
              <a:rPr lang="ru-RU" dirty="0" err="1"/>
              <a:t>шілде</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4982845" y="2542686"/>
            <a:ext cx="4641057" cy="600160"/>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a:spAutoFit/>
          </a:bodyPr>
          <a:lstStyle/>
          <a:p>
            <a:pPr indent="361950" algn="just">
              <a:defRPr/>
            </a:pPr>
            <a:r>
              <a:rPr lang="ru-RU" sz="1100" b="1"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02 </a:t>
            </a:r>
            <a:r>
              <a:rPr lang="ru-RU" sz="1100" b="1" dirty="0" err="1">
                <a:solidFill>
                  <a:schemeClr val="tx1"/>
                </a:solidFill>
                <a:latin typeface="Times New Roman" panose="02020603050405020304" pitchFamily="18" charset="0"/>
                <a:cs typeface="Times New Roman" panose="02020603050405020304" pitchFamily="18" charset="0"/>
              </a:rPr>
              <a:t>шілдеде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b="1"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жиналуына</a:t>
            </a:r>
            <a:r>
              <a:rPr lang="kk-KZ" sz="1100" b="1" dirty="0">
                <a:solidFill>
                  <a:schemeClr val="tx1"/>
                </a:solidFill>
                <a:latin typeface="Times New Roman" panose="02020603050405020304" pitchFamily="18" charset="0"/>
                <a:cs typeface="Times New Roman" panose="02020603050405020304" pitchFamily="18" charset="0"/>
              </a:rPr>
              <a:t> </a:t>
            </a:r>
            <a:r>
              <a:rPr lang="kk-KZ" altLang="en-US" sz="1100" dirty="0">
                <a:solidFill>
                  <a:schemeClr val="tx1"/>
                </a:solidFill>
                <a:latin typeface="Times New Roman" pitchFamily="18" charset="0"/>
                <a:cs typeface="Times New Roman" pitchFamily="18" charset="0"/>
                <a:sym typeface="+mn-ea"/>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a:p>
            <a:pPr algn="just">
              <a:defRPr/>
            </a:pPr>
            <a:r>
              <a:rPr kumimoji="0" lang="ru-RU" sz="11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          </a:t>
            </a:r>
            <a:r>
              <a:rPr lang="ru-RU" sz="1100" dirty="0">
                <a:latin typeface="Times New Roman" panose="02020603050405020304" pitchFamily="18" charset="0"/>
                <a:ea typeface="Calibri"/>
                <a:cs typeface="Times New Roman" panose="02020603050405020304" pitchFamily="18" charset="0"/>
              </a:rPr>
              <a:t>Қ</a:t>
            </a:r>
            <a:r>
              <a:rPr kumimoji="0" lang="ru-RU" sz="11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ала </a:t>
            </a:r>
            <a:r>
              <a:rPr kumimoji="0" lang="ru-RU" sz="1100" b="0" i="0" u="none" strike="noStrike" kern="0" cap="none" spc="0" normalizeH="0" baseline="0" noProof="0" dirty="0" err="1">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бойынша</a:t>
            </a:r>
            <a:r>
              <a:rPr kumimoji="0" lang="ru-RU" sz="11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 </a:t>
            </a:r>
            <a:r>
              <a:rPr kumimoji="0" lang="ru-RU" sz="1100" b="0" i="0" u="none" strike="noStrike" kern="0" cap="none" spc="0" normalizeH="0" baseline="0" noProof="0" dirty="0" err="1">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ауаның</a:t>
            </a:r>
            <a:r>
              <a:rPr kumimoji="0" lang="ru-RU" sz="11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 </a:t>
            </a:r>
            <a:r>
              <a:rPr kumimoji="0" lang="ru-RU" sz="1100" b="0" i="0" u="none" strike="noStrike" kern="0" cap="none" spc="0" normalizeH="0" baseline="0" noProof="0" dirty="0" err="1">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ластану</a:t>
            </a:r>
            <a:r>
              <a:rPr kumimoji="0" lang="ru-RU" sz="11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 </a:t>
            </a:r>
            <a:r>
              <a:rPr kumimoji="0" lang="ru-RU" sz="1100" b="0" i="0" u="none" strike="noStrike" kern="0" cap="none" spc="0" normalizeH="0" baseline="0" noProof="0" dirty="0" err="1">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деңгейінің</a:t>
            </a:r>
            <a:r>
              <a:rPr kumimoji="0" lang="ru-RU" sz="11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 </a:t>
            </a:r>
            <a:r>
              <a:rPr kumimoji="0" lang="ru-RU" sz="1100" b="1" i="0" u="none" strike="noStrike" kern="0" cap="none" spc="0" normalizeH="0" baseline="0" noProof="0" dirty="0" err="1">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төмен</a:t>
            </a:r>
            <a:r>
              <a:rPr kumimoji="0" lang="ru-RU" sz="1100" b="1"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 </a:t>
            </a:r>
            <a:r>
              <a:rPr kumimoji="0" lang="ru-RU" sz="1100" b="0" i="0" u="none" strike="noStrike" kern="0" cap="none" spc="0" normalizeH="0" baseline="0" noProof="0" dirty="0" err="1">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болуы</a:t>
            </a:r>
            <a:r>
              <a:rPr kumimoji="0" lang="ru-RU" sz="11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 </a:t>
            </a:r>
            <a:r>
              <a:rPr kumimoji="0" lang="ru-RU" sz="1100" b="0" i="0" u="none" strike="noStrike" kern="0" cap="none" spc="0" normalizeH="0" baseline="0" noProof="0" dirty="0" err="1">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күтілуде</a:t>
            </a:r>
            <a:r>
              <a:rPr kumimoji="0" lang="ru-RU" sz="11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13" name="TextBox 13">
            <a:extLst>
              <a:ext uri="{FF2B5EF4-FFF2-40B4-BE49-F238E27FC236}">
                <a16:creationId xmlns:a16="http://schemas.microsoft.com/office/drawing/2014/main" id="{E2E7F588-D1B3-4F0C-A6EA-01E58D8C3D00}"/>
              </a:ext>
            </a:extLst>
          </p:cNvPr>
          <p:cNvSpPr txBox="1">
            <a:spLocks noChangeArrowheads="1"/>
          </p:cNvSpPr>
          <p:nvPr/>
        </p:nvSpPr>
        <p:spPr bwMode="hidden">
          <a:xfrm>
            <a:off x="4973637" y="3302000"/>
            <a:ext cx="4795838" cy="276999"/>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defRPr/>
            </a:pPr>
            <a:r>
              <a:rPr lang="ru-RU" altLang="ru-RU" sz="1200" dirty="0">
                <a:latin typeface="Times New Roman" panose="02020603050405020304" pitchFamily="18" charset="0"/>
                <a:cs typeface="Times New Roman" panose="02020603050405020304" pitchFamily="18" charset="0"/>
              </a:rPr>
              <a:t>1, 2, 3 </a:t>
            </a:r>
            <a:r>
              <a:rPr lang="ru-RU" altLang="ru-RU" sz="1200" dirty="0" err="1">
                <a:latin typeface="Times New Roman" panose="02020603050405020304" pitchFamily="18" charset="0"/>
                <a:cs typeface="Times New Roman" panose="02020603050405020304" pitchFamily="18" charset="0"/>
              </a:rPr>
              <a:t>дәрежелі</a:t>
            </a:r>
            <a:r>
              <a:rPr lang="ru-RU" altLang="ru-RU" sz="1200" dirty="0">
                <a:latin typeface="Times New Roman" panose="02020603050405020304" pitchFamily="18" charset="0"/>
                <a:cs typeface="Times New Roman" panose="02020603050405020304" pitchFamily="18" charset="0"/>
              </a:rPr>
              <a:t> ҚМЖ </a:t>
            </a:r>
            <a:r>
              <a:rPr lang="ru-RU" altLang="ru-RU" sz="1200" dirty="0" err="1">
                <a:latin typeface="Times New Roman" panose="02020603050405020304" pitchFamily="18" charset="0"/>
                <a:cs typeface="Times New Roman" panose="02020603050405020304" pitchFamily="18" charset="0"/>
              </a:rPr>
              <a:t>ескертуі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жоқ</a:t>
            </a:r>
            <a:endParaRPr lang="ru-RU" altLang="ru-RU" sz="1200" dirty="0">
              <a:latin typeface="Times New Roman" panose="02020603050405020304" pitchFamily="18" charset="0"/>
              <a:cs typeface="Times New Roman" panose="02020603050405020304" pitchFamily="18" charset="0"/>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t>Астана қаласында атмосфералық ауаның ластану деңгейін бақылау 10 бақылау бекетінде жүргізіледі:</a:t>
            </a:r>
          </a:p>
          <a:p>
            <a:pPr>
              <a:defRPr sz="1200">
                <a:latin typeface="Times New Roman"/>
                <a:ea typeface="Times New Roman"/>
                <a:cs typeface="Times New Roman"/>
                <a:sym typeface="Times New Roman"/>
              </a:defRPr>
            </a:pPr>
            <a:r>
              <a:t>№ 1 бекет – Жамбыл к-сі, 11;</a:t>
            </a:r>
          </a:p>
          <a:p>
            <a:pPr>
              <a:defRPr sz="1200">
                <a:latin typeface="Times New Roman"/>
                <a:ea typeface="Times New Roman"/>
                <a:cs typeface="Times New Roman"/>
                <a:sym typeface="Times New Roman"/>
              </a:defRPr>
            </a:pPr>
            <a:r>
              <a:t>№ 2 бекет –  проспект Республики, 35 (школа № 3);</a:t>
            </a:r>
          </a:p>
          <a:p>
            <a:pPr>
              <a:defRPr sz="1200">
                <a:latin typeface="Times New Roman"/>
                <a:ea typeface="Times New Roman"/>
                <a:cs typeface="Times New Roman"/>
                <a:sym typeface="Times New Roman"/>
              </a:defRPr>
            </a:pPr>
            <a:r>
              <a:t>№ 3 бекет –  Телжан Шонанович 47, район лесозавода;</a:t>
            </a:r>
          </a:p>
          <a:p>
            <a:pPr>
              <a:defRPr sz="1200">
                <a:latin typeface="Times New Roman"/>
                <a:ea typeface="Times New Roman"/>
                <a:cs typeface="Times New Roman"/>
                <a:sym typeface="Times New Roman"/>
              </a:defRPr>
            </a:pPr>
            <a:r>
              <a:t>№ 4 бекет –  Лепсі көшесі, 38</a:t>
            </a:r>
          </a:p>
          <a:p>
            <a:pPr>
              <a:defRPr sz="1200">
                <a:latin typeface="Times New Roman"/>
                <a:ea typeface="Times New Roman"/>
                <a:cs typeface="Times New Roman"/>
                <a:sym typeface="Times New Roman"/>
              </a:defRPr>
            </a:pPr>
            <a:r>
              <a:t>№ 5 бекет –  Тұран даңғылы, 2/1 орталық құтқару станциясы;</a:t>
            </a:r>
          </a:p>
          <a:p>
            <a:pPr>
              <a:defRPr sz="1200">
                <a:latin typeface="Times New Roman"/>
                <a:ea typeface="Times New Roman"/>
                <a:cs typeface="Times New Roman"/>
                <a:sym typeface="Times New Roman"/>
              </a:defRPr>
            </a:pPr>
            <a:r>
              <a:t>№ 6 бекет – Ақжол к-сі, «Астана Тазалық» сарқынды сулар тұндырғышының ауданы;</a:t>
            </a:r>
          </a:p>
          <a:p>
            <a:pPr>
              <a:defRPr sz="1200">
                <a:latin typeface="Times New Roman"/>
                <a:ea typeface="Times New Roman"/>
                <a:cs typeface="Times New Roman"/>
                <a:sym typeface="Times New Roman"/>
              </a:defRPr>
            </a:pPr>
            <a:r>
              <a:t>№ 7 бекет –  Түркістан к-сі, 2/1 (РФММ);</a:t>
            </a:r>
          </a:p>
          <a:p>
            <a:pPr>
              <a:defRPr sz="1200">
                <a:latin typeface="Times New Roman"/>
                <a:ea typeface="Times New Roman"/>
                <a:cs typeface="Times New Roman"/>
                <a:sym typeface="Times New Roman"/>
              </a:defRPr>
            </a:pPr>
            <a:r>
              <a:t>№ 8 бекет –  Бабатайұлы к-сі, 24 үй, Көктал-1, Сарыарқа ауданы;</a:t>
            </a:r>
          </a:p>
          <a:p>
            <a:pPr>
              <a:defRPr sz="1200">
                <a:latin typeface="Times New Roman"/>
                <a:ea typeface="Times New Roman"/>
                <a:cs typeface="Times New Roman"/>
                <a:sym typeface="Times New Roman"/>
              </a:defRPr>
            </a:pPr>
            <a:r>
              <a:t>№ 9 бекет – А. Байтұрсынов көшесі, 25, Х. Сұлтан мешіті, Алматы ауданы;</a:t>
            </a:r>
          </a:p>
          <a:p>
            <a:pPr>
              <a:defRPr sz="1200">
                <a:latin typeface="Times New Roman"/>
                <a:ea typeface="Times New Roman"/>
                <a:cs typeface="Times New Roman"/>
                <a:sym typeface="Times New Roman"/>
              </a:defRPr>
            </a:pPr>
            <a:r>
              <a:t>№ 10 бекет –  қ. Мұңайтпасов к-сі, 13, Алматы ауданы.</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rPr dirty="0" err="1"/>
              <a:t>Ақпаратты</a:t>
            </a:r>
            <a:r>
              <a:rPr dirty="0"/>
              <a:t> </a:t>
            </a:r>
            <a:r>
              <a:rPr dirty="0" err="1"/>
              <a:t>пайдаланған</a:t>
            </a:r>
            <a:r>
              <a:rPr dirty="0"/>
              <a:t> </a:t>
            </a:r>
            <a:r>
              <a:rPr dirty="0" err="1"/>
              <a:t>кезде</a:t>
            </a:r>
            <a:r>
              <a:rPr dirty="0"/>
              <a:t> "</a:t>
            </a:r>
            <a:r>
              <a:rPr dirty="0" err="1"/>
              <a:t>Қазгидромет</a:t>
            </a:r>
            <a:r>
              <a:rPr dirty="0"/>
              <a:t>" РМК-</a:t>
            </a:r>
            <a:r>
              <a:rPr dirty="0" err="1"/>
              <a:t>ға</a:t>
            </a:r>
            <a:r>
              <a:rPr dirty="0"/>
              <a:t> </a:t>
            </a:r>
            <a:r>
              <a:rPr dirty="0" err="1"/>
              <a:t>сілтеме</a:t>
            </a:r>
            <a:r>
              <a:rPr dirty="0"/>
              <a:t> </a:t>
            </a:r>
            <a:r>
              <a:rPr dirty="0" err="1"/>
              <a:t>жасау</a:t>
            </a:r>
            <a:r>
              <a:rPr dirty="0"/>
              <a:t> </a:t>
            </a:r>
            <a:r>
              <a:rPr dirty="0" err="1"/>
              <a:t>міндетті</a:t>
            </a:r>
            <a:r>
              <a:rPr dirty="0"/>
              <a:t> </a:t>
            </a:r>
          </a:p>
        </p:txBody>
      </p:sp>
      <p:sp>
        <p:nvSpPr>
          <p:cNvPr id="40" name="Дайындаған: Туяк С. /Сагандыкова З."/>
          <p:cNvSpPr txBox="1"/>
          <p:nvPr/>
        </p:nvSpPr>
        <p:spPr>
          <a:xfrm>
            <a:off x="5056024" y="6183175"/>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Туяк</a:t>
            </a:r>
            <a:r>
              <a:rPr lang="ru-RU" sz="1200" dirty="0">
                <a:latin typeface="Times New Roman"/>
                <a:ea typeface="Times New Roman"/>
                <a:cs typeface="Times New Roman"/>
                <a:sym typeface="Times New Roman"/>
              </a:rPr>
              <a:t> С.</a:t>
            </a:r>
            <a:r>
              <a:rPr sz="1200" dirty="0">
                <a:latin typeface="Times New Roman"/>
                <a:ea typeface="Times New Roman"/>
                <a:cs typeface="Times New Roman"/>
                <a:sym typeface="Times New Roman"/>
              </a:rPr>
              <a:t>/</a:t>
            </a:r>
            <a:r>
              <a:rPr lang="kk-KZ" sz="1200" dirty="0">
                <a:latin typeface="Times New Roman"/>
                <a:ea typeface="Times New Roman"/>
                <a:cs typeface="Times New Roman"/>
                <a:sym typeface="Times New Roman"/>
              </a:rPr>
              <a:t>Саханова</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extLst>
              <p:ext uri="{D42A27DB-BD31-4B8C-83A1-F6EECF244321}">
                <p14:modId xmlns:p14="http://schemas.microsoft.com/office/powerpoint/2010/main" val="1985229876"/>
              </p:ext>
            </p:extLst>
          </p:nvPr>
        </p:nvGraphicFramePr>
        <p:xfrm>
          <a:off x="5167312" y="5429250"/>
          <a:ext cx="4035422" cy="812362"/>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551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1896</TotalTime>
  <Words>667</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160</cp:revision>
  <dcterms:modified xsi:type="dcterms:W3CDTF">2025-07-01T07:54:25Z</dcterms:modified>
</cp:coreProperties>
</file>