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5628176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8</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30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маусым</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34908602"/>
              </p:ext>
            </p:extLst>
          </p:nvPr>
        </p:nvGraphicFramePr>
        <p:xfrm>
          <a:off x="4973638" y="6488000"/>
          <a:ext cx="4787899" cy="379656"/>
        </p:xfrm>
        <a:graphic>
          <a:graphicData uri="http://schemas.openxmlformats.org/drawingml/2006/table">
            <a:tbl>
              <a:tblPr/>
              <a:tblGrid>
                <a:gridCol w="4787899">
                  <a:extLst>
                    <a:ext uri="{9D8B030D-6E8A-4147-A177-3AD203B41FA5}">
                      <a16:colId xmlns:a16="http://schemas.microsoft.com/office/drawing/2014/main" val="20000"/>
                    </a:ext>
                  </a:extLst>
                </a:gridCol>
              </a:tblGrid>
              <a:tr h="202491">
                <a:tc>
                  <a:txBody>
                    <a:bodyPr/>
                    <a:lstStyle/>
                    <a:p>
                      <a:pPr algn="ctr" fontAlgn="ctr"/>
                      <a:r>
                        <a:rPr lang="ru-RU" sz="600" b="0" i="0" u="none" strike="noStrike" dirty="0" smtClean="0">
                          <a:solidFill>
                            <a:srgbClr val="000000"/>
                          </a:solidFill>
                          <a:effectLst/>
                          <a:latin typeface="Times New Roman" panose="02020603050405020304" pitchFamily="18" charset="0"/>
                        </a:rPr>
                        <a:t>«</a:t>
                      </a:r>
                      <a:r>
                        <a:rPr lang="ru-RU" sz="600" b="0" i="0" u="sng" strike="noStrike" dirty="0" err="1" smtClean="0">
                          <a:solidFill>
                            <a:srgbClr val="000000"/>
                          </a:solidFill>
                          <a:effectLst/>
                          <a:latin typeface="Times New Roman" panose="02020603050405020304" pitchFamily="18" charset="0"/>
                        </a:rPr>
                        <a:t>Қалалық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және</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ауылдық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елді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мекендердегі</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өнеркәсіптік</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ұйымдардың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аумақтарындағы</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атмосфералық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ауаның</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гигиеналық</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нормативтерін</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бекіту</a:t>
                      </a:r>
                      <a:r>
                        <a:rPr lang="ru-RU" sz="600" b="0" i="0" u="none" strike="noStrike" dirty="0" smtClean="0">
                          <a:solidFill>
                            <a:srgbClr val="000000"/>
                          </a:solidFill>
                          <a:effectLst/>
                          <a:latin typeface="Times New Roman" panose="02020603050405020304" pitchFamily="18" charset="0"/>
                        </a:rPr>
                        <a:t> </a:t>
                      </a:r>
                      <a:r>
                        <a:rPr lang="ru-RU" sz="600" b="0" i="0" u="none" strike="noStrike" dirty="0" err="1" smtClean="0">
                          <a:solidFill>
                            <a:srgbClr val="000000"/>
                          </a:solidFill>
                          <a:effectLst/>
                          <a:latin typeface="Times New Roman" panose="02020603050405020304" pitchFamily="18" charset="0"/>
                        </a:rPr>
                        <a:t>туралы</a:t>
                      </a:r>
                      <a:r>
                        <a:rPr lang="ru-RU" sz="600" b="0" i="0" u="none" strike="noStrike" dirty="0" smtClean="0">
                          <a:solidFill>
                            <a:srgbClr val="000000"/>
                          </a:solidFill>
                          <a:effectLst/>
                          <a:latin typeface="Times New Roman" panose="02020603050405020304" pitchFamily="18" charset="0"/>
                        </a:rPr>
                        <a:t>» (2022 ж. 2 </a:t>
                      </a:r>
                      <a:r>
                        <a:rPr lang="ru-RU" sz="600" b="0" i="0" u="none" strike="noStrike" dirty="0" err="1" smtClean="0">
                          <a:solidFill>
                            <a:srgbClr val="000000"/>
                          </a:solidFill>
                          <a:effectLst/>
                          <a:latin typeface="Times New Roman" panose="02020603050405020304" pitchFamily="18" charset="0"/>
                        </a:rPr>
                        <a:t>тамыздағы</a:t>
                      </a:r>
                      <a:r>
                        <a:rPr lang="ru-RU" sz="600" b="0" i="0" u="none" strike="noStrike" dirty="0" smtClean="0">
                          <a:solidFill>
                            <a:srgbClr val="000000"/>
                          </a:solidFill>
                          <a:effectLst/>
                          <a:latin typeface="Times New Roman" panose="02020603050405020304" pitchFamily="18" charset="0"/>
                        </a:rPr>
                        <a:t> №ҚР ДСМ-70)</a:t>
                      </a:r>
                      <a:endParaRPr lang="ru-RU" sz="600" b="0" i="0" u="none" strike="noStrike" dirty="0">
                        <a:solidFill>
                          <a:srgbClr val="000000"/>
                        </a:solidFill>
                        <a:effectLst/>
                        <a:latin typeface="Times New Roman" panose="02020603050405020304" pitchFamily="18"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853">
                <a:tc>
                  <a:txBody>
                    <a:bodyPr/>
                    <a:lstStyle/>
                    <a:p>
                      <a:pPr algn="ctr"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070293"/>
            <a:ext cx="4787898"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30 </a:t>
            </a:r>
            <a:r>
              <a:rPr lang="ru-RU" altLang="ru-RU" sz="1200" b="1" dirty="0" err="1" smtClean="0">
                <a:latin typeface="Times New Roman" panose="02020603050405020304" pitchFamily="18" charset="0"/>
                <a:cs typeface="Times New Roman" panose="02020603050405020304" pitchFamily="18" charset="0"/>
              </a:rPr>
              <a:t>маусымдағы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en-US" altLang="ru-RU" sz="1200" b="1" dirty="0">
                <a:solidFill>
                  <a:srgbClr val="000000"/>
                </a:solidFill>
                <a:latin typeface="Times New Roman" panose="02020603050405020304" pitchFamily="18" charset="0"/>
                <a:cs typeface="Times New Roman" panose="02020603050405020304" pitchFamily="18" charset="0"/>
              </a:rPr>
              <a:t> </a:t>
            </a:r>
            <a:endParaRPr lang="en-US"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01 шілдеге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30</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маусым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en-US"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01</a:t>
            </a:r>
            <a:r>
              <a:rPr lang="en-US"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жауын-шашынсыз. Жел солтүстік-батыстан </a:t>
            </a:r>
            <a:r>
              <a:rPr lang="kk-KZ" sz="1200" dirty="0">
                <a:latin typeface="Times New Roman" panose="02020603050405020304" pitchFamily="18" charset="0"/>
                <a:cs typeface="Times New Roman" panose="02020603050405020304" pitchFamily="18" charset="0"/>
              </a:rPr>
              <a:t>6</a:t>
            </a:r>
            <a:r>
              <a:rPr lang="en-US" sz="1200" dirty="0" smtClean="0">
                <a:latin typeface="Times New Roman" panose="02020603050405020304" pitchFamily="18" charset="0"/>
                <a:cs typeface="Times New Roman" panose="02020603050405020304" pitchFamily="18" charset="0"/>
              </a:rPr>
              <a:t>-1</a:t>
            </a:r>
            <a:r>
              <a:rPr lang="kk-KZ" sz="1200" dirty="0" smtClean="0">
                <a:latin typeface="Times New Roman" panose="02020603050405020304" pitchFamily="18" charset="0"/>
                <a:cs typeface="Times New Roman" panose="02020603050405020304" pitchFamily="18" charset="0"/>
              </a:rPr>
              <a:t>1</a:t>
            </a:r>
            <a:r>
              <a:rPr lang="en-US"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a:t>
            </a:r>
            <a:r>
              <a:rPr lang="en-US" sz="1200" dirty="0" smtClean="0">
                <a:latin typeface="Times New Roman" panose="02020603050405020304" pitchFamily="18" charset="0"/>
                <a:cs typeface="Times New Roman" panose="02020603050405020304" pitchFamily="18" charset="0"/>
              </a:rPr>
              <a:t>1</a:t>
            </a:r>
            <a:r>
              <a:rPr lang="kk-KZ" sz="1200" dirty="0" smtClean="0">
                <a:latin typeface="Times New Roman" panose="02020603050405020304" pitchFamily="18" charset="0"/>
                <a:cs typeface="Times New Roman" panose="02020603050405020304" pitchFamily="18" charset="0"/>
              </a:rPr>
              <a:t>9</a:t>
            </a:r>
            <a:r>
              <a:rPr lang="en-US" sz="1200" dirty="0" smtClean="0">
                <a:latin typeface="Times New Roman" panose="02020603050405020304" pitchFamily="18" charset="0"/>
                <a:cs typeface="Times New Roman" panose="02020603050405020304" pitchFamily="18" charset="0"/>
              </a:rPr>
              <a:t>-</a:t>
            </a:r>
            <a:r>
              <a:rPr lang="kk-KZ" sz="1200" dirty="0" smtClean="0">
                <a:latin typeface="Times New Roman" panose="02020603050405020304" pitchFamily="18" charset="0"/>
                <a:cs typeface="Times New Roman" panose="02020603050405020304" pitchFamily="18" charset="0"/>
              </a:rPr>
              <a:t>21, күндіз 34</a:t>
            </a:r>
            <a:r>
              <a:rPr lang="en-US" sz="1200" dirty="0" smtClean="0">
                <a:latin typeface="Times New Roman" panose="02020603050405020304" pitchFamily="18" charset="0"/>
                <a:cs typeface="Times New Roman" panose="02020603050405020304" pitchFamily="18" charset="0"/>
              </a:rPr>
              <a:t>-3</a:t>
            </a:r>
            <a:r>
              <a:rPr lang="kk-KZ" sz="1200" dirty="0" smtClean="0">
                <a:latin typeface="Times New Roman" panose="02020603050405020304" pitchFamily="18" charset="0"/>
                <a:cs typeface="Times New Roman" panose="02020603050405020304" pitchFamily="18" charset="0"/>
              </a:rPr>
              <a:t>6 жылы.</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02 шілдеге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01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шілде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сағатқа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smtClean="0">
              <a:solidFill>
                <a:srgbClr val="000000"/>
              </a:solidFill>
              <a:latin typeface="Times New Roman" panose="02020603050405020304" pitchFamily="18" charset="0"/>
              <a:cs typeface="Times New Roman" panose="02020603050405020304" pitchFamily="18" charset="0"/>
              <a:sym typeface="+mn-ea"/>
            </a:endParaRPr>
          </a:p>
          <a:p>
            <a:pPr indent="182563" algn="just"/>
            <a:r>
              <a:rPr lang="kk-KZ" sz="1200" dirty="0" smtClean="0">
                <a:latin typeface="Times New Roman" panose="02020603050405020304" pitchFamily="18" charset="0"/>
                <a:cs typeface="Times New Roman" panose="02020603050405020304" pitchFamily="18" charset="0"/>
              </a:rPr>
              <a:t>Көшпелі бұлтты</a:t>
            </a:r>
            <a:r>
              <a:rPr lang="kk-KZ" sz="1200" dirty="0">
                <a:latin typeface="Times New Roman" panose="02020603050405020304" pitchFamily="18" charset="0"/>
                <a:cs typeface="Times New Roman" panose="02020603050405020304" pitchFamily="18" charset="0"/>
              </a:rPr>
              <a:t>, жауын-шашынсыз. </a:t>
            </a:r>
            <a:r>
              <a:rPr lang="kk-KZ" sz="1200" dirty="0" smtClean="0">
                <a:latin typeface="Times New Roman" panose="02020603050405020304" pitchFamily="18" charset="0"/>
                <a:cs typeface="Times New Roman" panose="02020603050405020304" pitchFamily="18" charset="0"/>
              </a:rPr>
              <a:t>Жел солтүстік-шығыстан </a:t>
            </a:r>
            <a:r>
              <a:rPr lang="kk-KZ" sz="1200" dirty="0">
                <a:latin typeface="Times New Roman" panose="02020603050405020304" pitchFamily="18" charset="0"/>
                <a:cs typeface="Times New Roman" panose="02020603050405020304" pitchFamily="18" charset="0"/>
              </a:rPr>
              <a:t>7</a:t>
            </a:r>
            <a:r>
              <a:rPr lang="kk-KZ" sz="1200" dirty="0" smtClean="0">
                <a:latin typeface="Times New Roman" panose="02020603050405020304" pitchFamily="18" charset="0"/>
                <a:cs typeface="Times New Roman" panose="02020603050405020304" pitchFamily="18" charset="0"/>
              </a:rPr>
              <a:t>-12 м/с</a:t>
            </a:r>
            <a:r>
              <a:rPr lang="kk-KZ" sz="1200" dirty="0">
                <a:latin typeface="Times New Roman" panose="02020603050405020304" pitchFamily="18" charset="0"/>
                <a:cs typeface="Times New Roman" panose="02020603050405020304" pitchFamily="18" charset="0"/>
              </a:rPr>
              <a:t>. Ауаның температурасы </a:t>
            </a:r>
            <a:r>
              <a:rPr lang="kk-KZ" sz="1200" dirty="0" smtClean="0">
                <a:latin typeface="Times New Roman" panose="02020603050405020304" pitchFamily="18" charset="0"/>
                <a:cs typeface="Times New Roman" panose="02020603050405020304" pitchFamily="18" charset="0"/>
              </a:rPr>
              <a:t>түнде 22-24 жылы.  </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2025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01 </a:t>
            </a:r>
            <a:r>
              <a:rPr lang="ru-RU" sz="1200" dirty="0" err="1" smtClean="0">
                <a:solidFill>
                  <a:schemeClr val="tx1"/>
                </a:solidFill>
                <a:latin typeface="Times New Roman" pitchFamily="18" charset="0"/>
                <a:cs typeface="Times New Roman" pitchFamily="18" charset="0"/>
              </a:rPr>
              <a:t>шілде</a:t>
            </a:r>
            <a:r>
              <a:rPr lang="ru-RU" sz="1200" dirty="0" smtClean="0">
                <a:solidFill>
                  <a:schemeClr val="tx1"/>
                </a:solidFill>
                <a:latin typeface="Times New Roman" pitchFamily="18" charset="0"/>
                <a:cs typeface="Times New Roman" pitchFamily="18" charset="0"/>
              </a:rPr>
              <a:t>, 02 </a:t>
            </a:r>
            <a:r>
              <a:rPr lang="ru-RU" sz="1200" dirty="0" err="1" smtClean="0">
                <a:solidFill>
                  <a:schemeClr val="tx1"/>
                </a:solidFill>
                <a:latin typeface="Times New Roman" pitchFamily="18" charset="0"/>
                <a:cs typeface="Times New Roman" pitchFamily="18" charset="0"/>
              </a:rPr>
              <a:t>шілдеге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a:t>
            </a:r>
            <a:r>
              <a:rPr lang="ru-RU" sz="1200" dirty="0" err="1">
                <a:solidFill>
                  <a:schemeClr val="tx1"/>
                </a:solidFill>
                <a:latin typeface="Times New Roman" pitchFamily="18" charset="0"/>
                <a:cs typeface="Times New Roman" pitchFamily="18" charset="0"/>
              </a:rPr>
              <a:t>қала</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бойынша</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ауаның ластану деңгейі төмен болады деп күтілуде.</a:t>
            </a:r>
          </a:p>
        </p:txBody>
      </p:sp>
      <p:graphicFrame>
        <p:nvGraphicFramePr>
          <p:cNvPr id="16"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50114303"/>
              </p:ext>
            </p:extLst>
          </p:nvPr>
        </p:nvGraphicFramePr>
        <p:xfrm>
          <a:off x="5000894" y="4527764"/>
          <a:ext cx="4691064" cy="1964431"/>
        </p:xfrm>
        <a:graphic>
          <a:graphicData uri="http://schemas.openxmlformats.org/drawingml/2006/table">
            <a:tbl>
              <a:tblPr firstRow="1" bandRow="1">
                <a:tableStyleId>{5C22544A-7EE6-4342-B048-85BDC9FD1C3A}</a:tableStyleId>
              </a:tblPr>
              <a:tblGrid>
                <a:gridCol w="1816812">
                  <a:extLst>
                    <a:ext uri="{9D8B030D-6E8A-4147-A177-3AD203B41FA5}">
                      <a16:colId xmlns:a16="http://schemas.microsoft.com/office/drawing/2014/main" val="3583770891"/>
                    </a:ext>
                  </a:extLst>
                </a:gridCol>
                <a:gridCol w="1428444">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68066">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2515">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4467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238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63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0.127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830852851"/>
                  </a:ext>
                </a:extLst>
              </a:tr>
              <a:tr h="190326">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740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974928710"/>
                  </a:ext>
                </a:extLst>
              </a:tr>
              <a:tr h="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23</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0.058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62460">
                <a:tc>
                  <a:txBody>
                    <a:bodyPr/>
                    <a:lstStyle/>
                    <a:p>
                      <a:pPr algn="l" fontAlgn="b"/>
                      <a:r>
                        <a:rPr lang="kk-KZ" sz="1000" b="0" i="0" u="none" strike="noStrike" dirty="0" smtClean="0">
                          <a:solidFill>
                            <a:srgbClr val="000000"/>
                          </a:solidFill>
                          <a:effectLst/>
                          <a:latin typeface="Times New Roman" panose="02020603050405020304" pitchFamily="18" charset="0"/>
                          <a:cs typeface="Times New Roman" panose="02020603050405020304" pitchFamily="18" charset="0"/>
                        </a:rPr>
                        <a:t>   РМ-ТОТ</a:t>
                      </a:r>
                      <a:endParaRPr lang="en-US"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anose="02020603050405020304" pitchFamily="18" charset="0"/>
                          <a:cs typeface="Times New Roman" panose="02020603050405020304"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5008" y="4286255"/>
            <a:ext cx="4472585" cy="1996620"/>
            <a:chOff x="349950" y="3799939"/>
            <a:chExt cx="4472585" cy="2189879"/>
          </a:xfrm>
        </p:grpSpPr>
        <p:graphicFrame>
          <p:nvGraphicFramePr>
            <p:cNvPr id="26" name="Таблица 25"/>
            <p:cNvGraphicFramePr/>
            <p:nvPr>
              <p:extLst>
                <p:ext uri="{D42A27DB-BD31-4B8C-83A1-F6EECF244321}">
                  <p14:modId xmlns:p14="http://schemas.microsoft.com/office/powerpoint/2010/main" val="3542868131"/>
                </p:ext>
              </p:extLst>
            </p:nvPr>
          </p:nvGraphicFramePr>
          <p:xfrm>
            <a:off x="446047" y="5076300"/>
            <a:ext cx="4035777" cy="91351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2537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3663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smtClean="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2"/>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ru-RU" altLang="x-none" sz="800" b="0" dirty="0" err="1" smtClean="0">
                            <a:latin typeface="Times New Roman" panose="02020603050405020304" pitchFamily="18" charset="0"/>
                            <a:cs typeface="Times New Roman" panose="02020603050405020304" pitchFamily="18" charset="0"/>
                          </a:rPr>
                          <a:t>Бақытжан</a:t>
                        </a:r>
                        <a:r>
                          <a:rPr lang="ru-RU" altLang="x-none" sz="800" b="0" baseline="0" dirty="0" smtClean="0">
                            <a:latin typeface="Times New Roman" panose="02020603050405020304" pitchFamily="18" charset="0"/>
                            <a:cs typeface="Times New Roman" panose="02020603050405020304" pitchFamily="18" charset="0"/>
                          </a:rPr>
                          <a:t> Н.</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15915</TotalTime>
  <Words>537</Words>
  <Application>Microsoft Office PowerPoint</Application>
  <PresentationFormat>Лист A4 (210x297 мм)</PresentationFormat>
  <Paragraphs>90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3729</cp:revision>
  <cp:lastPrinted>2021-07-01T07:38:07Z</cp:lastPrinted>
  <dcterms:created xsi:type="dcterms:W3CDTF">2018-03-27T06:03:00Z</dcterms:created>
  <dcterms:modified xsi:type="dcterms:W3CDTF">2025-06-30T06:02:38Z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