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p:scale>
          <a:sx n="100" d="100"/>
          <a:sy n="100" d="100"/>
        </p:scale>
        <p:origin x="-42" y="28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04100" y="11668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454099" y="105270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04158871"/>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540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181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2025</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30 маусым </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7755" y="184413"/>
            <a:ext cx="4957194" cy="4462760"/>
          </a:xfrm>
          <a:prstGeom prst="rect">
            <a:avLst/>
          </a:prstGeom>
        </p:spPr>
        <p:txBody>
          <a:bodyPr wrap="square">
            <a:spAutoFit/>
          </a:bodyPr>
          <a:lstStyle/>
          <a:p>
            <a:pPr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a:t>
            </a:r>
          </a:p>
          <a:p>
            <a:pPr lvl="0"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01 шілде</a:t>
            </a:r>
            <a:r>
              <a:rPr lang="kk-KZ" sz="1300" b="1" dirty="0">
                <a:solidFill>
                  <a:srgbClr val="000000"/>
                </a:solidFill>
                <a:latin typeface="Times New Roman" panose="02020603050405020304" pitchFamily="18" charset="0"/>
                <a:cs typeface="Times New Roman" panose="02020603050405020304" pitchFamily="18" charset="0"/>
              </a:rPr>
              <a:t> 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30 </a:t>
            </a:r>
            <a:r>
              <a:rPr lang="ru-RU" sz="1000" b="1" dirty="0" err="1">
                <a:solidFill>
                  <a:srgbClr val="000000"/>
                </a:solidFill>
                <a:latin typeface="Times New Roman" panose="02020603050405020304" pitchFamily="18" charset="0"/>
                <a:cs typeface="Times New Roman" panose="02020603050405020304" pitchFamily="18" charset="0"/>
              </a:rPr>
              <a:t>маусымның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жаңбыр жауады, найзағай</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күтіледі</a:t>
            </a:r>
            <a:r>
              <a:rPr lang="kk-KZ" sz="1300" dirty="0">
                <a:latin typeface="Times New Roman" panose="02020603050405020304" pitchFamily="18" charset="0"/>
                <a:ea typeface="Calibri" panose="020F0502020204030204" pitchFamily="34" charset="0"/>
              </a:rPr>
              <a:t>. </a:t>
            </a:r>
            <a:r>
              <a:rPr lang="kk-KZ" sz="1300" dirty="0">
                <a:effectLst/>
                <a:latin typeface="Times New Roman" panose="02020603050405020304" pitchFamily="18" charset="0"/>
                <a:ea typeface="Calibri" panose="020F0502020204030204" pitchFamily="34" charset="0"/>
              </a:rPr>
              <a:t>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Ауа температурасы түнде 11-13, күндіз 27-29 </a:t>
            </a:r>
            <a:r>
              <a:rPr lang="kk-KZ" sz="1300" dirty="0">
                <a:effectLst/>
                <a:latin typeface="Times New Roman" panose="02020603050405020304" pitchFamily="18" charset="0"/>
                <a:ea typeface="Calibri" panose="020F0502020204030204" pitchFamily="34" charset="0"/>
              </a:rPr>
              <a:t>жылы болады.</a:t>
            </a:r>
            <a:endPar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endParaRPr>
          </a:p>
          <a:p>
            <a:pPr indent="182563" algn="ctr"/>
            <a:r>
              <a:rPr lang="kk-KZ" sz="1300" b="1" dirty="0">
                <a:solidFill>
                  <a:srgbClr val="000000"/>
                </a:solidFill>
                <a:latin typeface="Times New Roman" panose="02020603050405020304" pitchFamily="18" charset="0"/>
                <a:ea typeface="Calibri" panose="020F0502020204030204" pitchFamily="34" charset="0"/>
                <a:cs typeface="Times New Roman" panose="02020603050405020304" pitchFamily="18" charset="0"/>
              </a:rPr>
              <a:t>02 шілде</a:t>
            </a:r>
            <a:r>
              <a:rPr lang="kk-KZ" sz="1300" b="1" dirty="0">
                <a:solidFill>
                  <a:srgbClr val="000000"/>
                </a:solidFill>
                <a:latin typeface="Times New Roman" panose="02020603050405020304" pitchFamily="18" charset="0"/>
                <a:cs typeface="Times New Roman" panose="02020603050405020304" pitchFamily="18" charset="0"/>
              </a:rPr>
              <a:t> </a:t>
            </a:r>
            <a:r>
              <a:rPr lang="ru-RU" sz="1300" b="1" dirty="0">
                <a:solidFill>
                  <a:srgbClr val="000000"/>
                </a:solidFill>
                <a:latin typeface="Times New Roman" panose="02020603050405020304" pitchFamily="18" charset="0"/>
                <a:cs typeface="Times New Roman" panose="02020603050405020304" pitchFamily="18" charset="0"/>
              </a:rPr>
              <a:t>2025 ж. </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01 </a:t>
            </a:r>
            <a:r>
              <a:rPr lang="ru-RU" sz="1000" b="1" dirty="0" err="1">
                <a:solidFill>
                  <a:srgbClr val="000000"/>
                </a:solidFill>
                <a:latin typeface="Times New Roman" panose="02020603050405020304" pitchFamily="18" charset="0"/>
                <a:cs typeface="Times New Roman" panose="02020603050405020304" pitchFamily="18" charset="0"/>
              </a:rPr>
              <a:t>шілденің</a:t>
            </a:r>
            <a:r>
              <a:rPr lang="ru-RU" sz="1000" b="1" dirty="0">
                <a:solidFill>
                  <a:srgbClr val="000000"/>
                </a:solidFill>
                <a:latin typeface="Times New Roman" panose="02020603050405020304" pitchFamily="18" charset="0"/>
                <a:cs typeface="Times New Roman" panose="02020603050405020304" pitchFamily="18" charset="0"/>
              </a:rPr>
              <a:t>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20-дан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kk-KZ" sz="1000" b="1" dirty="0">
                <a:solidFill>
                  <a:srgbClr val="000000"/>
                </a:solidFill>
                <a:latin typeface="Times New Roman" panose="02020603050405020304" pitchFamily="18" charset="0"/>
                <a:cs typeface="Times New Roman" panose="02020603050405020304" pitchFamily="18" charset="0"/>
              </a:rPr>
              <a:t>шілденің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 жауын-шашынсыз</a:t>
            </a:r>
            <a:r>
              <a:rPr lang="kk-KZ" sz="1300" dirty="0">
                <a:latin typeface="Times New Roman" panose="02020603050405020304" pitchFamily="18" charset="0"/>
                <a:ea typeface="Calibri" panose="020F0502020204030204" pitchFamily="34" charset="0"/>
              </a:rPr>
              <a:t>.</a:t>
            </a:r>
            <a:r>
              <a:rPr lang="kk-KZ" sz="1300" dirty="0">
                <a:effectLst/>
                <a:latin typeface="Times New Roman" panose="02020603050405020304" pitchFamily="18" charset="0"/>
                <a:ea typeface="Calibri" panose="020F0502020204030204" pitchFamily="34" charset="0"/>
              </a:rPr>
              <a:t> Жел, </a:t>
            </a:r>
            <a:r>
              <a:rPr lang="ru-RU" sz="1300" dirty="0" err="1">
                <a:latin typeface="Times New Roman" panose="02020603050405020304" pitchFamily="18" charset="0"/>
                <a:ea typeface="Calibri" panose="020F0502020204030204" pitchFamily="34" charset="0"/>
              </a:rPr>
              <a:t>күші</a:t>
            </a:r>
            <a:r>
              <a:rPr lang="ru-RU" sz="1300" dirty="0">
                <a:latin typeface="Times New Roman" panose="02020603050405020304" pitchFamily="18" charset="0"/>
                <a:ea typeface="Calibri" panose="020F0502020204030204" pitchFamily="34" charset="0"/>
              </a:rPr>
              <a:t> 2-7 </a:t>
            </a:r>
            <a:r>
              <a:rPr lang="kk-KZ" sz="1300" dirty="0">
                <a:latin typeface="Times New Roman" panose="02020603050405020304" pitchFamily="18" charset="0"/>
                <a:ea typeface="Calibri" panose="020F0502020204030204" pitchFamily="34" charset="0"/>
              </a:rPr>
              <a:t>м/с. </a:t>
            </a:r>
            <a:r>
              <a:rPr lang="kk-KZ" sz="1300" dirty="0">
                <a:effectLst/>
                <a:latin typeface="Times New Roman" panose="02020603050405020304" pitchFamily="18" charset="0"/>
                <a:ea typeface="Calibri" panose="020F0502020204030204" pitchFamily="34" charset="0"/>
              </a:rPr>
              <a:t>Ауа температурасы 14-16 жылы </a:t>
            </a:r>
            <a:r>
              <a:rPr lang="ru-RU" sz="1300" dirty="0">
                <a:solidFill>
                  <a:prstClr val="black"/>
                </a:solidFill>
                <a:latin typeface="Times New Roman" pitchFamily="18" charset="0"/>
                <a:cs typeface="Times New Roman" pitchFamily="18" charset="0"/>
              </a:rPr>
              <a:t>б</a:t>
            </a:r>
            <a:r>
              <a:rPr lang="kk-KZ" sz="1300" dirty="0">
                <a:effectLst/>
                <a:latin typeface="Times New Roman" panose="02020603050405020304" pitchFamily="18" charset="0"/>
                <a:ea typeface="Calibri" panose="020F0502020204030204" pitchFamily="34" charset="0"/>
              </a:rPr>
              <a:t>олады.</a:t>
            </a:r>
          </a:p>
          <a:p>
            <a:pPr indent="182563" algn="just"/>
            <a:endParaRPr lang="kk-KZ" sz="1300" dirty="0">
              <a:solidFill>
                <a:prstClr val="black"/>
              </a:solidFill>
              <a:latin typeface="Times New Roman" panose="02020603050405020304" pitchFamily="18" charset="0"/>
              <a:cs typeface="Times New Roman" pitchFamily="18" charset="0"/>
            </a:endParaRPr>
          </a:p>
          <a:p>
            <a:pPr indent="182563" algn="just"/>
            <a:endParaRPr lang="ru-RU" sz="1300" dirty="0">
              <a:solidFill>
                <a:prstClr val="black"/>
              </a:solidFill>
              <a:latin typeface="Times New Roman" pitchFamily="18" charset="0"/>
              <a:cs typeface="Times New Roman" pitchFamily="18" charset="0"/>
            </a:endParaRPr>
          </a:p>
          <a:p>
            <a:pPr indent="182563" algn="just"/>
            <a:r>
              <a:rPr lang="ru-RU" sz="1300" dirty="0">
                <a:solidFill>
                  <a:prstClr val="black"/>
                </a:solidFill>
                <a:latin typeface="Times New Roman" pitchFamily="18" charset="0"/>
                <a:cs typeface="Times New Roman" pitchFamily="18" charset="0"/>
              </a:rPr>
              <a:t> </a:t>
            </a:r>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300" b="1" i="1" dirty="0">
                <a:solidFill>
                  <a:schemeClr val="tx1"/>
                </a:solidFill>
                <a:latin typeface="Times New Roman" pitchFamily="18" charset="0"/>
                <a:cs typeface="Times New Roman" pitchFamily="18" charset="0"/>
                <a:sym typeface="+mn-ea"/>
              </a:rPr>
              <a:t>ыдырауына </a:t>
            </a:r>
            <a:r>
              <a:rPr lang="kk-KZ" altLang="en-US" sz="1300" i="1" dirty="0">
                <a:solidFill>
                  <a:schemeClr val="tx1"/>
                </a:solidFill>
                <a:latin typeface="Times New Roman" pitchFamily="18" charset="0"/>
                <a:cs typeface="Times New Roman" pitchFamily="18" charset="0"/>
                <a:sym typeface="+mn-ea"/>
              </a:rPr>
              <a:t>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altLang="en-US" sz="1300" i="1" dirty="0">
                <a:solidFill>
                  <a:schemeClr val="tx1"/>
                </a:solidFill>
                <a:latin typeface="Times New Roman" pitchFamily="18" charset="0"/>
                <a:cs typeface="Times New Roman" pitchFamily="18" charset="0"/>
                <a:sym typeface="+mn-ea"/>
              </a:rPr>
              <a:t>Жалпы қала бойынша ауаның ластану деңгейі </a:t>
            </a:r>
            <a:r>
              <a:rPr lang="kk-KZ" altLang="en-US" sz="1300" b="1" i="1" dirty="0">
                <a:solidFill>
                  <a:schemeClr val="tx1"/>
                </a:solidFill>
                <a:latin typeface="Times New Roman" pitchFamily="18" charset="0"/>
                <a:cs typeface="Times New Roman" pitchFamily="18" charset="0"/>
                <a:sym typeface="+mn-ea"/>
              </a:rPr>
              <a:t>төмен</a:t>
            </a:r>
            <a:r>
              <a:rPr lang="kk-KZ" altLang="en-US" sz="1300" i="1" dirty="0">
                <a:solidFill>
                  <a:schemeClr val="tx1"/>
                </a:solidFill>
                <a:latin typeface="Times New Roman" pitchFamily="18" charset="0"/>
                <a:cs typeface="Times New Roman" pitchFamily="18" charset="0"/>
                <a:sym typeface="+mn-ea"/>
              </a:rPr>
              <a:t> болады деп күтілуде.</a:t>
            </a:r>
          </a:p>
          <a:p>
            <a:pPr indent="182563" algn="just"/>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100" b="1" dirty="0">
              <a:solidFill>
                <a:srgbClr val="000000"/>
              </a:solidFill>
              <a:latin typeface="Times New Roman" panose="02020603050405020304" pitchFamily="18" charset="0"/>
              <a:cs typeface="Times New Roman" panose="02020603050405020304" pitchFamily="18" charset="0"/>
            </a:endParaRPr>
          </a:p>
          <a:p>
            <a:pPr indent="182563" algn="ct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a:latin typeface="Times New Roman" panose="02020603050405020304" pitchFamily="18" charset="0"/>
                <a:cs typeface="Times New Roman" panose="02020603050405020304" pitchFamily="18" charset="0"/>
              </a:rPr>
              <a:t>2025 </a:t>
            </a:r>
            <a:r>
              <a:rPr lang="ru-RU" altLang="ru-RU" sz="1100" b="1" dirty="0" err="1">
                <a:latin typeface="Times New Roman" panose="02020603050405020304" pitchFamily="18" charset="0"/>
                <a:cs typeface="Times New Roman" panose="02020603050405020304" pitchFamily="18" charset="0"/>
              </a:rPr>
              <a:t>жылғы</a:t>
            </a:r>
            <a:r>
              <a:rPr lang="ru-RU" altLang="ru-RU" sz="1100" b="1" dirty="0">
                <a:latin typeface="Times New Roman" panose="02020603050405020304" pitchFamily="18" charset="0"/>
                <a:cs typeface="Times New Roman" panose="02020603050405020304" pitchFamily="18" charset="0"/>
              </a:rPr>
              <a:t>  30 </a:t>
            </a:r>
            <a:r>
              <a:rPr lang="ru-RU" altLang="ru-RU" sz="1100" b="1" dirty="0" err="1">
                <a:latin typeface="Times New Roman" panose="02020603050405020304" pitchFamily="18" charset="0"/>
                <a:cs typeface="Times New Roman" panose="02020603050405020304" pitchFamily="18" charset="0"/>
              </a:rPr>
              <a:t>маусымда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Көкшетау</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қаласының</a:t>
            </a:r>
            <a:r>
              <a:rPr lang="ru-RU" altLang="ru-RU" sz="1100" b="1" dirty="0">
                <a:latin typeface="Times New Roman" panose="02020603050405020304" pitchFamily="18" charset="0"/>
                <a:cs typeface="Times New Roman" panose="02020603050405020304" pitchFamily="18" charset="0"/>
              </a:rPr>
              <a:t> </a:t>
            </a:r>
          </a:p>
          <a:p>
            <a:pPr algn="ctr"/>
            <a:r>
              <a:rPr lang="ru-RU" altLang="ru-RU" sz="1100" b="1" dirty="0" err="1">
                <a:latin typeface="Times New Roman" panose="02020603050405020304" pitchFamily="18" charset="0"/>
                <a:cs typeface="Times New Roman" panose="02020603050405020304" pitchFamily="18" charset="0"/>
              </a:rPr>
              <a:t>атмосфералық</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ауасының</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жай-күйі</a:t>
            </a:r>
            <a:endParaRPr lang="ru-RU" altLang="ru-RU" sz="1100" b="1" dirty="0">
              <a:latin typeface="Times New Roman" panose="02020603050405020304" pitchFamily="18" charset="0"/>
              <a:cs typeface="Times New Roman" panose="02020603050405020304" pitchFamily="18" charset="0"/>
            </a:endParaRPr>
          </a:p>
          <a:p>
            <a:pPr indent="182563" algn="ctr"/>
            <a:endParaRPr lang="ru-RU" sz="1200" dirty="0">
              <a:solidFill>
                <a:srgbClr val="00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11" name="Таблица 2">
            <a:extLst>
              <a:ext uri="{FF2B5EF4-FFF2-40B4-BE49-F238E27FC236}">
                <a16:creationId xmlns:a16="http://schemas.microsoft.com/office/drawing/2014/main" id="{F5566D36-4167-4428-AA92-25A2ACED2F82}"/>
              </a:ext>
            </a:extLst>
          </p:cNvPr>
          <p:cNvGraphicFramePr>
            <a:graphicFrameLocks noGrp="1"/>
          </p:cNvGraphicFramePr>
          <p:nvPr>
            <p:extLst>
              <p:ext uri="{D42A27DB-BD31-4B8C-83A1-F6EECF244321}">
                <p14:modId xmlns:p14="http://schemas.microsoft.com/office/powerpoint/2010/main" val="2718930907"/>
              </p:ext>
            </p:extLst>
          </p:nvPr>
        </p:nvGraphicFramePr>
        <p:xfrm>
          <a:off x="5092960" y="4572493"/>
          <a:ext cx="4572000" cy="1887795"/>
        </p:xfrm>
        <a:graphic>
          <a:graphicData uri="http://schemas.openxmlformats.org/drawingml/2006/table">
            <a:tbl>
              <a:tblPr firstRow="1" bandRow="1">
                <a:tableStyleId>{5C22544A-7EE6-4342-B048-85BDC9FD1C3A}</a:tableStyleId>
              </a:tblPr>
              <a:tblGrid>
                <a:gridCol w="1750891">
                  <a:extLst>
                    <a:ext uri="{9D8B030D-6E8A-4147-A177-3AD203B41FA5}">
                      <a16:colId xmlns:a16="http://schemas.microsoft.com/office/drawing/2014/main" val="20000"/>
                    </a:ext>
                  </a:extLst>
                </a:gridCol>
                <a:gridCol w="1411996">
                  <a:extLst>
                    <a:ext uri="{9D8B030D-6E8A-4147-A177-3AD203B41FA5}">
                      <a16:colId xmlns:a16="http://schemas.microsoft.com/office/drawing/2014/main" val="20001"/>
                    </a:ext>
                  </a:extLst>
                </a:gridCol>
                <a:gridCol w="1409113">
                  <a:extLst>
                    <a:ext uri="{9D8B030D-6E8A-4147-A177-3AD203B41FA5}">
                      <a16:colId xmlns:a16="http://schemas.microsoft.com/office/drawing/2014/main" val="20002"/>
                    </a:ext>
                  </a:extLst>
                </a:gridCol>
              </a:tblGrid>
              <a:tr h="512691">
                <a:tc>
                  <a:txBody>
                    <a:bodyPr/>
                    <a:lstStyle/>
                    <a:p>
                      <a:pPr algn="ctr"/>
                      <a:r>
                        <a:rPr lang="ru-RU" sz="900" dirty="0" err="1">
                          <a:solidFill>
                            <a:schemeClr val="tx1"/>
                          </a:solidFill>
                          <a:latin typeface="Times New Roman" pitchFamily="18" charset="0"/>
                          <a:cs typeface="Times New Roman" pitchFamily="18" charset="0"/>
                        </a:rPr>
                        <a:t>Ластаушы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зат</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itchFamily="18" charset="0"/>
                          <a:cs typeface="Times New Roman" pitchFamily="18" charset="0"/>
                        </a:rPr>
                        <a:t>Нақты</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шоғырлану</a:t>
                      </a:r>
                      <a:r>
                        <a:rPr lang="ru-RU" sz="900" dirty="0">
                          <a:solidFill>
                            <a:schemeClr val="tx1"/>
                          </a:solidFill>
                          <a:latin typeface="Times New Roman" pitchFamily="18" charset="0"/>
                          <a:cs typeface="Times New Roman" pitchFamily="18" charset="0"/>
                        </a:rPr>
                        <a:t>, мкг/м3</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itchFamily="18" charset="0"/>
                          <a:cs typeface="Times New Roman" pitchFamily="18" charset="0"/>
                        </a:rPr>
                        <a:t>ШЖШ асу</a:t>
                      </a:r>
                      <a:r>
                        <a:rPr lang="kk-KZ" sz="900" baseline="0" dirty="0">
                          <a:solidFill>
                            <a:schemeClr val="tx1"/>
                          </a:solidFill>
                          <a:latin typeface="Times New Roman" pitchFamily="18" charset="0"/>
                          <a:cs typeface="Times New Roman" pitchFamily="18" charset="0"/>
                        </a:rPr>
                        <a:t> еселігі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0"/>
                  </a:ext>
                </a:extLst>
              </a:tr>
              <a:tr h="226658">
                <a:tc>
                  <a:txBody>
                    <a:bodyPr/>
                    <a:lstStyle/>
                    <a:p>
                      <a:r>
                        <a:rPr lang="ru-RU" sz="900" dirty="0">
                          <a:solidFill>
                            <a:schemeClr val="tx1"/>
                          </a:solidFill>
                          <a:latin typeface="Times New Roman" pitchFamily="18" charset="0"/>
                          <a:cs typeface="Times New Roman" pitchFamily="18" charset="0"/>
                        </a:rPr>
                        <a:t>РМ-2,5 </a:t>
                      </a:r>
                      <a:r>
                        <a:rPr lang="ru-RU" sz="900" dirty="0" err="1">
                          <a:solidFill>
                            <a:schemeClr val="tx1"/>
                          </a:solidFill>
                          <a:latin typeface="Times New Roman" pitchFamily="18" charset="0"/>
                          <a:cs typeface="Times New Roman" pitchFamily="18" charset="0"/>
                        </a:rPr>
                        <a:t>қалқыма</a:t>
                      </a:r>
                      <a:r>
                        <a:rPr lang="ru-RU" sz="900" dirty="0">
                          <a:solidFill>
                            <a:schemeClr val="tx1"/>
                          </a:solidFill>
                          <a:latin typeface="Times New Roman" pitchFamily="18" charset="0"/>
                          <a:cs typeface="Times New Roman" pitchFamily="18" charset="0"/>
                        </a:rPr>
                        <a:t> </a:t>
                      </a:r>
                      <a:r>
                        <a:rPr lang="ru-RU" sz="900" dirty="0" err="1">
                          <a:solidFill>
                            <a:schemeClr val="tx1"/>
                          </a:solidFill>
                          <a:latin typeface="Times New Roman" pitchFamily="18" charset="0"/>
                          <a:cs typeface="Times New Roman" pitchFamily="18" charset="0"/>
                        </a:rPr>
                        <a:t>бөлшектері</a:t>
                      </a:r>
                      <a:endParaRPr lang="ru-RU" sz="900" dirty="0">
                        <a:solidFill>
                          <a:schemeClr val="tx1"/>
                        </a:solidFill>
                        <a:latin typeface="Times New Roman" pitchFamily="18" charset="0"/>
                        <a:cs typeface="Times New Roman"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665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a:solidFill>
                            <a:schemeClr val="tx1"/>
                          </a:solidFill>
                          <a:latin typeface="Times New Roman" panose="02020603050405020304" pitchFamily="18" charset="0"/>
                          <a:cs typeface="Times New Roman" panose="02020603050405020304" pitchFamily="18" charset="0"/>
                        </a:rPr>
                        <a:t>РМ-10 </a:t>
                      </a:r>
                      <a:r>
                        <a:rPr lang="ru-RU" sz="900" dirty="0" err="1">
                          <a:solidFill>
                            <a:schemeClr val="tx1"/>
                          </a:solidFill>
                          <a:latin typeface="Times New Roman" panose="02020603050405020304" pitchFamily="18" charset="0"/>
                          <a:cs typeface="Times New Roman" panose="02020603050405020304" pitchFamily="18" charset="0"/>
                        </a:rPr>
                        <a:t>қалқыма</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0.043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Күкірт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0.214</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226658">
                <a:tc>
                  <a:txBody>
                    <a:bodyPr/>
                    <a:lstStyle/>
                    <a:p>
                      <a:r>
                        <a:rPr lang="ru-RU" sz="900" dirty="0" err="1">
                          <a:solidFill>
                            <a:schemeClr val="tx1"/>
                          </a:solidFill>
                          <a:latin typeface="Times New Roman" panose="02020603050405020304" pitchFamily="18" charset="0"/>
                          <a:cs typeface="Times New Roman" panose="02020603050405020304" pitchFamily="18" charset="0"/>
                        </a:rPr>
                        <a:t>Көміртегі</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735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0.147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4"/>
                  </a:ext>
                </a:extLst>
              </a:tr>
              <a:tr h="226658">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a:t>
                      </a:r>
                      <a:r>
                        <a:rPr lang="ru-RU" sz="900" baseline="0" dirty="0" err="1">
                          <a:solidFill>
                            <a:schemeClr val="tx1"/>
                          </a:solidFill>
                          <a:latin typeface="Times New Roman" panose="02020603050405020304" pitchFamily="18" charset="0"/>
                          <a:cs typeface="Times New Roman" panose="02020603050405020304" pitchFamily="18" charset="0"/>
                        </a:rPr>
                        <a:t>д</a:t>
                      </a:r>
                      <a:r>
                        <a:rPr lang="ru-RU" sz="900" dirty="0" err="1">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0.083</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5"/>
                  </a:ext>
                </a:extLst>
              </a:tr>
              <a:tr h="232484">
                <a:tc>
                  <a:txBody>
                    <a:bodyPr/>
                    <a:lstStyle/>
                    <a:p>
                      <a:r>
                        <a:rPr lang="ru-RU" sz="900" dirty="0">
                          <a:solidFill>
                            <a:schemeClr val="tx1"/>
                          </a:solidFill>
                          <a:latin typeface="Times New Roman" panose="02020603050405020304" pitchFamily="18" charset="0"/>
                          <a:cs typeface="Times New Roman" panose="02020603050405020304" pitchFamily="18" charset="0"/>
                        </a:rPr>
                        <a:t>Азот</a:t>
                      </a:r>
                      <a:r>
                        <a:rPr lang="ru-RU" sz="900" baseline="0" dirty="0">
                          <a:solidFill>
                            <a:schemeClr val="tx1"/>
                          </a:solidFill>
                          <a:latin typeface="Times New Roman" panose="02020603050405020304" pitchFamily="18" charset="0"/>
                          <a:cs typeface="Times New Roman" panose="02020603050405020304" pitchFamily="18" charset="0"/>
                        </a:rPr>
                        <a:t> о</a:t>
                      </a:r>
                      <a:r>
                        <a:rPr lang="ru-RU" sz="900" dirty="0">
                          <a:solidFill>
                            <a:schemeClr val="tx1"/>
                          </a:solidFill>
                          <a:latin typeface="Times New Roman" panose="02020603050405020304" pitchFamily="18" charset="0"/>
                          <a:cs typeface="Times New Roman" panose="02020603050405020304" pitchFamily="18" charset="0"/>
                        </a:rPr>
                        <a:t>ксиді</a:t>
                      </a:r>
                    </a:p>
                  </a:txBody>
                  <a:tcPr marL="91433" marR="91433" marT="45682" marB="45682">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0.012</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2"/>
            <a:chOff x="430907" y="3799939"/>
            <a:chExt cx="4391628" cy="1953291"/>
          </a:xfrm>
        </p:grpSpPr>
        <p:graphicFrame>
          <p:nvGraphicFramePr>
            <p:cNvPr id="26" name="Таблица 25"/>
            <p:cNvGraphicFramePr/>
            <p:nvPr>
              <p:extLst>
                <p:ext uri="{D42A27DB-BD31-4B8C-83A1-F6EECF244321}">
                  <p14:modId xmlns:p14="http://schemas.microsoft.com/office/powerpoint/2010/main" val="1340333620"/>
                </p:ext>
              </p:extLst>
            </p:nvPr>
          </p:nvGraphicFramePr>
          <p:xfrm>
            <a:off x="531522" y="4883921"/>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50-03-55,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6</a:t>
                        </a:r>
                        <a:r>
                          <a:rPr sz="800" dirty="0">
                            <a:latin typeface="Times New Roman" panose="02020603050405020304" pitchFamily="18" charset="0"/>
                            <a:cs typeface="Times New Roman" panose="02020603050405020304" pitchFamily="18" charset="0"/>
                          </a:rPr>
                          <a:t>2) </a:t>
                        </a:r>
                        <a:r>
                          <a:rPr lang="ru-RU" sz="800" dirty="0">
                            <a:latin typeface="Times New Roman" panose="02020603050405020304" pitchFamily="18" charset="0"/>
                            <a:cs typeface="Times New Roman" panose="02020603050405020304" pitchFamily="18" charset="0"/>
                          </a:rPr>
                          <a:t>51-41-49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Онайбаева</a:t>
            </a:r>
            <a:r>
              <a:rPr lang="ru-RU" altLang="ru-RU" sz="1200" b="1" i="1" dirty="0">
                <a:solidFill>
                  <a:srgbClr val="000000"/>
                </a:solidFill>
                <a:latin typeface="Times New Roman" panose="02020603050405020304" pitchFamily="18" charset="0"/>
                <a:cs typeface="Times New Roman" panose="02020603050405020304" pitchFamily="18" charset="0"/>
              </a:rPr>
              <a:t> С.</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18562</TotalTime>
  <Words>571</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3601</cp:revision>
  <cp:lastPrinted>2021-07-01T07:38:07Z</cp:lastPrinted>
  <dcterms:created xsi:type="dcterms:W3CDTF">2018-03-27T06:03:00Z</dcterms:created>
  <dcterms:modified xsi:type="dcterms:W3CDTF">2025-06-30T07:06:48Z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