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4496" autoAdjust="0"/>
    <p:restoredTop sz="99474" autoAdjust="0"/>
  </p:normalViewPr>
  <p:slideViewPr>
    <p:cSldViewPr showGuides="1">
      <p:cViewPr>
        <p:scale>
          <a:sx n="140" d="100"/>
          <a:sy n="140" d="100"/>
        </p:scale>
        <p:origin x="-1338" y="79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71264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781742921"/>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chemeClr val="tx1"/>
                          </a:solidFill>
                          <a:latin typeface="Times New Roman" panose="02020603050405020304" pitchFamily="18" charset="0"/>
                          <a:cs typeface="Times New Roman" panose="02020603050405020304" pitchFamily="18" charset="0"/>
                        </a:rPr>
                        <a:t>№</a:t>
                      </a:r>
                      <a:r>
                        <a:rPr lang="kk-KZ" altLang="x-none" sz="1600" b="1" i="1" dirty="0" smtClean="0">
                          <a:solidFill>
                            <a:schemeClr val="tx1"/>
                          </a:solidFill>
                          <a:latin typeface="Times New Roman" panose="02020603050405020304" pitchFamily="18" charset="0"/>
                          <a:cs typeface="Times New Roman" panose="02020603050405020304" pitchFamily="18" charset="0"/>
                        </a:rPr>
                        <a:t>181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kk-KZ" altLang="zh-CN" sz="1200" b="1" i="1" baseline="0"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xmlns=""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Орал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9458596"/>
              </p:ext>
            </p:extLst>
          </p:nvPr>
        </p:nvGraphicFramePr>
        <p:xfrm>
          <a:off x="5021088" y="4155260"/>
          <a:ext cx="4612432" cy="215406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xmlns="" val="3583770891"/>
                    </a:ext>
                  </a:extLst>
                </a:gridCol>
                <a:gridCol w="1967104">
                  <a:extLst>
                    <a:ext uri="{9D8B030D-6E8A-4147-A177-3AD203B41FA5}">
                      <a16:colId xmlns:a16="http://schemas.microsoft.com/office/drawing/2014/main" xmlns="" val="1276116030"/>
                    </a:ext>
                  </a:extLst>
                </a:gridCol>
                <a:gridCol w="1368152">
                  <a:extLst>
                    <a:ext uri="{9D8B030D-6E8A-4147-A177-3AD203B41FA5}">
                      <a16:colId xmlns:a16="http://schemas.microsoft.com/office/drawing/2014/main" xmlns=""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0,021</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1016</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0,203</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3448">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94</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0,468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7</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0,018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0,188</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4584">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29</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itchFamily="18" charset="0"/>
                          <a:cs typeface="Times New Roman" pitchFamily="18" charset="0"/>
                        </a:rPr>
                        <a:t>0,145</a:t>
                      </a:r>
                      <a:endParaRPr lang="ru-RU" sz="1100" b="0" i="0" u="none" strike="noStrike" dirty="0">
                        <a:solidFill>
                          <a:srgbClr val="000000"/>
                        </a:solidFill>
                        <a:effectLst/>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546145712"/>
                  </a:ext>
                </a:extLst>
              </a:tr>
            </a:tbl>
          </a:graphicData>
        </a:graphic>
      </p:graphicFrame>
      <p:sp>
        <p:nvSpPr>
          <p:cNvPr id="16" name="Прямоугольник 15"/>
          <p:cNvSpPr/>
          <p:nvPr/>
        </p:nvSpPr>
        <p:spPr>
          <a:xfrm>
            <a:off x="5001423" y="182843"/>
            <a:ext cx="4717371"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a:latin typeface="Times New Roman" panose="02020603050405020304" pitchFamily="18" charset="0"/>
                <a:cs typeface="Times New Roman" panose="02020603050405020304" pitchFamily="18" charset="0"/>
              </a:rPr>
              <a:t>Орал</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01 шілдеге </a:t>
            </a:r>
            <a:r>
              <a:rPr lang="ru-RU" altLang="ru-RU" sz="1100" b="1" dirty="0" err="1" smtClean="0">
                <a:latin typeface="Times New Roman" panose="02020603050405020304" pitchFamily="18" charset="0"/>
                <a:cs typeface="Times New Roman" panose="02020603050405020304" pitchFamily="18" charset="0"/>
              </a:rPr>
              <a:t>арналған</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p>
          <a:p>
            <a:pPr lvl="0" algn="ctr"/>
            <a:r>
              <a:rPr lang="kk-KZ" altLang="ru-RU" sz="1100" b="1" dirty="0" smtClean="0">
                <a:latin typeface="Times New Roman" panose="02020603050405020304" pitchFamily="18" charset="0"/>
                <a:cs typeface="Times New Roman" panose="02020603050405020304" pitchFamily="18" charset="0"/>
              </a:rPr>
              <a:t>30 </a:t>
            </a:r>
            <a:r>
              <a:rPr lang="kk-KZ" altLang="ru-RU" sz="1100" b="1" dirty="0" smtClean="0">
                <a:latin typeface="Times New Roman" panose="02020603050405020304" pitchFamily="18" charset="0"/>
                <a:cs typeface="Times New Roman" panose="02020603050405020304" pitchFamily="18" charset="0"/>
              </a:rPr>
              <a:t>маусым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б</a:t>
            </a:r>
            <a:r>
              <a:rPr lang="ru-RU" altLang="ru-RU" sz="1100" b="1" dirty="0" err="1" smtClean="0">
                <a:latin typeface="Times New Roman" panose="02020603050405020304" pitchFamily="18" charset="0"/>
                <a:cs typeface="Times New Roman" panose="02020603050405020304" pitchFamily="18" charset="0"/>
              </a:rPr>
              <a:t>астап</a:t>
            </a:r>
            <a:r>
              <a:rPr lang="ru-RU" altLang="ru-RU" sz="1100" b="1" dirty="0" smtClean="0">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01 </a:t>
            </a:r>
            <a:r>
              <a:rPr lang="ru-RU" alt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alt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100" b="1" dirty="0" smtClean="0">
                <a:latin typeface="Times New Roman" panose="02020603050405020304" pitchFamily="18" charset="0"/>
                <a:cs typeface="Times New Roman" panose="02020603050405020304" pitchFamily="18" charset="0"/>
              </a:rPr>
              <a:t>20 </a:t>
            </a:r>
            <a:r>
              <a:rPr lang="ru-RU" altLang="ru-RU" sz="1100" b="1" dirty="0">
                <a:latin typeface="Times New Roman" panose="02020603050405020304" pitchFamily="18" charset="0"/>
                <a:cs typeface="Times New Roman" panose="02020603050405020304" pitchFamily="18" charset="0"/>
              </a:rPr>
              <a:t>с. </a:t>
            </a:r>
            <a:r>
              <a:rPr lang="ru-RU" altLang="ru-RU" sz="1100" b="1" dirty="0" err="1">
                <a:latin typeface="Times New Roman" panose="02020603050405020304" pitchFamily="18" charset="0"/>
                <a:cs typeface="Times New Roman" panose="02020603050405020304" pitchFamily="18" charset="0"/>
              </a:rPr>
              <a:t>дейін</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indent="144000" algn="just"/>
            <a:r>
              <a:rPr lang="ru-RU" sz="1100" dirty="0" err="1" smtClean="0">
                <a:latin typeface="Times New Roman" pitchFamily="18" charset="0"/>
                <a:cs typeface="Times New Roman" pitchFamily="18" charset="0"/>
              </a:rPr>
              <a:t>Көшпелі</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жаңбыр</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найзағай</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күндіз</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бұршақ</a:t>
            </a:r>
            <a:r>
              <a:rPr lang="ru-RU" sz="1100" dirty="0" smtClean="0">
                <a:latin typeface="Times New Roman" pitchFamily="18" charset="0"/>
                <a:cs typeface="Times New Roman" pitchFamily="18" charset="0"/>
              </a:rPr>
              <a:t>. </a:t>
            </a:r>
            <a:r>
              <a:rPr lang="ru-RU" sz="1100" dirty="0" err="1">
                <a:latin typeface="Times New Roman" pitchFamily="18" charset="0"/>
                <a:cs typeface="Times New Roman" pitchFamily="18" charset="0"/>
              </a:rPr>
              <a:t>Жел</a:t>
            </a:r>
            <a:r>
              <a:rPr lang="ru-RU" sz="1100" dirty="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оңтүстік-батыстан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оңтүстіктен</a:t>
            </a:r>
            <a:r>
              <a:rPr lang="ru-RU" sz="1100" dirty="0" smtClean="0">
                <a:latin typeface="Times New Roman" pitchFamily="18" charset="0"/>
                <a:cs typeface="Times New Roman" pitchFamily="18" charset="0"/>
              </a:rPr>
              <a:t> </a:t>
            </a:r>
            <a:r>
              <a:rPr lang="ru-RU" sz="1100" dirty="0" err="1" smtClean="0">
                <a:latin typeface="Times New Roman" pitchFamily="18" charset="0"/>
                <a:cs typeface="Times New Roman" pitchFamily="18" charset="0"/>
              </a:rPr>
              <a:t>соғады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күші</a:t>
            </a:r>
            <a:r>
              <a:rPr lang="ru-RU" sz="1100" dirty="0">
                <a:latin typeface="Times New Roman" pitchFamily="18" charset="0"/>
                <a:cs typeface="Times New Roman" pitchFamily="18" charset="0"/>
              </a:rPr>
              <a:t> 9-14,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екпіні</a:t>
            </a:r>
            <a:r>
              <a:rPr lang="ru-RU" sz="1100" dirty="0">
                <a:latin typeface="Times New Roman" pitchFamily="18" charset="0"/>
                <a:cs typeface="Times New Roman" pitchFamily="18" charset="0"/>
              </a:rPr>
              <a:t> 18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түнде</a:t>
            </a:r>
            <a:r>
              <a:rPr lang="ru-RU" sz="1100" dirty="0">
                <a:latin typeface="Times New Roman" pitchFamily="18" charset="0"/>
                <a:cs typeface="Times New Roman" pitchFamily="18" charset="0"/>
              </a:rPr>
              <a:t> 15-17, </a:t>
            </a:r>
            <a:r>
              <a:rPr lang="ru-RU" sz="1100" dirty="0" err="1">
                <a:latin typeface="Times New Roman" pitchFamily="18" charset="0"/>
                <a:cs typeface="Times New Roman" pitchFamily="18" charset="0"/>
              </a:rPr>
              <a:t>күндіз</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22-24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жылы</a:t>
            </a:r>
            <a:r>
              <a:rPr lang="ru-RU" sz="1100" dirty="0" smtClean="0">
                <a:latin typeface="Times New Roman" pitchFamily="18" charset="0"/>
                <a:cs typeface="Times New Roman" pitchFamily="18" charset="0"/>
              </a:rPr>
              <a:t>.</a:t>
            </a:r>
          </a:p>
          <a:p>
            <a:pPr lvl="0" indent="144000" algn="just"/>
            <a:endParaRPr lang="kk-KZ" sz="1100" dirty="0" smtClean="0">
              <a:solidFill>
                <a:srgbClr val="000000"/>
              </a:solidFill>
              <a:latin typeface="Times New Roman"/>
            </a:endParaRPr>
          </a:p>
          <a:p>
            <a:pPr lvl="0" indent="144000" algn="ctr"/>
            <a:r>
              <a:rPr lang="ru-RU" sz="1100" b="1" dirty="0" smtClean="0">
                <a:solidFill>
                  <a:srgbClr val="000000"/>
                </a:solidFill>
                <a:latin typeface="Times New Roman" pitchFamily="18" charset="0"/>
                <a:cs typeface="Times New Roman" pitchFamily="18" charset="0"/>
                <a:sym typeface="+mn-ea"/>
              </a:rPr>
              <a:t>02 </a:t>
            </a:r>
            <a:r>
              <a:rPr lang="kk-KZ" sz="1100" b="1" dirty="0" smtClean="0">
                <a:solidFill>
                  <a:srgbClr val="000000"/>
                </a:solidFill>
                <a:latin typeface="Times New Roman" pitchFamily="18" charset="0"/>
                <a:cs typeface="Times New Roman" pitchFamily="18" charset="0"/>
                <a:sym typeface="+mn-ea"/>
              </a:rPr>
              <a:t>шілдеге</a:t>
            </a:r>
            <a:r>
              <a:rPr lang="ru-RU" sz="1100" b="1" dirty="0" smtClean="0">
                <a:solidFill>
                  <a:srgbClr val="000000"/>
                </a:solidFill>
                <a:latin typeface="Times New Roman" pitchFamily="18" charset="0"/>
                <a:cs typeface="Times New Roman" pitchFamily="18" charset="0"/>
                <a:sym typeface="+mn-ea"/>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r>
              <a:rPr lang="ru-RU" altLang="ru-RU" sz="1100" b="1" dirty="0">
                <a:latin typeface="Times New Roman" panose="02020603050405020304" pitchFamily="18" charset="0"/>
                <a:cs typeface="Times New Roman" panose="02020603050405020304" pitchFamily="18" charset="0"/>
              </a:rPr>
              <a:t> </a:t>
            </a:r>
            <a:endParaRPr lang="ru-RU" altLang="ru-RU" sz="11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100" b="1" dirty="0" smtClean="0">
                <a:solidFill>
                  <a:srgbClr val="000000"/>
                </a:solidFill>
                <a:latin typeface="Times New Roman" panose="02020603050405020304" pitchFamily="18" charset="0"/>
                <a:cs typeface="Times New Roman" panose="02020603050405020304" pitchFamily="18" charset="0"/>
                <a:sym typeface="+mn-ea"/>
              </a:rPr>
              <a:t>01 шілде </a:t>
            </a:r>
            <a:r>
              <a:rPr lang="ru-RU" sz="1100" b="1" dirty="0" smtClean="0">
                <a:solidFill>
                  <a:srgbClr val="000000"/>
                </a:solidFill>
                <a:latin typeface="Times New Roman" panose="02020603050405020304" pitchFamily="18" charset="0"/>
                <a:cs typeface="Times New Roman" panose="02020603050405020304" pitchFamily="18" charset="0"/>
              </a:rPr>
              <a:t>20 </a:t>
            </a:r>
            <a:r>
              <a:rPr lang="ru-RU" sz="1100" b="1" dirty="0">
                <a:solidFill>
                  <a:srgbClr val="000000"/>
                </a:solidFill>
                <a:latin typeface="Times New Roman" panose="02020603050405020304" pitchFamily="18" charset="0"/>
                <a:cs typeface="Times New Roman" panose="02020603050405020304" pitchFamily="18" charset="0"/>
              </a:rPr>
              <a:t>с. </a:t>
            </a:r>
            <a:r>
              <a:rPr lang="ru-RU" sz="11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100" b="1" dirty="0">
                <a:solidFill>
                  <a:srgbClr val="000000"/>
                </a:solidFill>
                <a:latin typeface="Times New Roman" panose="02020603050405020304" pitchFamily="18" charset="0"/>
                <a:cs typeface="Times New Roman" panose="02020603050405020304" pitchFamily="18" charset="0"/>
                <a:sym typeface="+mn-ea"/>
              </a:rPr>
              <a:t> </a:t>
            </a:r>
            <a:r>
              <a:rPr lang="ru-RU" sz="1100" b="1" dirty="0" smtClean="0">
                <a:solidFill>
                  <a:srgbClr val="000000"/>
                </a:solidFill>
                <a:latin typeface="Times New Roman" panose="02020603050405020304" pitchFamily="18" charset="0"/>
                <a:cs typeface="Times New Roman" panose="02020603050405020304" pitchFamily="18" charset="0"/>
                <a:sym typeface="+mn-ea"/>
              </a:rPr>
              <a:t>02 </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шілде</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ru-RU" sz="1100" b="1" dirty="0">
                <a:solidFill>
                  <a:srgbClr val="000000"/>
                </a:solidFill>
                <a:latin typeface="Times New Roman" panose="02020603050405020304" pitchFamily="18" charset="0"/>
                <a:cs typeface="Times New Roman" panose="02020603050405020304" pitchFamily="18" charset="0"/>
                <a:sym typeface="+mn-ea"/>
              </a:rPr>
              <a:t>08 с. </a:t>
            </a:r>
            <a:r>
              <a:rPr lang="ru-RU" sz="1100" b="1" dirty="0" err="1">
                <a:solidFill>
                  <a:srgbClr val="000000"/>
                </a:solidFill>
                <a:latin typeface="Times New Roman" panose="02020603050405020304" pitchFamily="18" charset="0"/>
                <a:cs typeface="Times New Roman" panose="02020603050405020304" pitchFamily="18" charset="0"/>
                <a:sym typeface="+mn-ea"/>
              </a:rPr>
              <a:t>д</a:t>
            </a:r>
            <a:r>
              <a:rPr lang="ru-RU" sz="1100" b="1" dirty="0" err="1" smtClean="0">
                <a:solidFill>
                  <a:srgbClr val="000000"/>
                </a:solidFill>
                <a:latin typeface="Times New Roman" panose="02020603050405020304" pitchFamily="18" charset="0"/>
                <a:cs typeface="Times New Roman" panose="02020603050405020304" pitchFamily="18" charset="0"/>
                <a:sym typeface="+mn-ea"/>
              </a:rPr>
              <a:t>ейін</a:t>
            </a: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indent="144000" algn="just"/>
            <a:r>
              <a:rPr lang="ru-RU" sz="1100" dirty="0" err="1">
                <a:latin typeface="Times New Roman" pitchFamily="18" charset="0"/>
                <a:cs typeface="Times New Roman" pitchFamily="18" charset="0"/>
              </a:rPr>
              <a:t>Көшпелі</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бұлтты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жауын-шашынсыз</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Жел</a:t>
            </a:r>
            <a:r>
              <a:rPr lang="kk-KZ" sz="1100" dirty="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оңтүстік-батыстан </a:t>
            </a:r>
            <a:r>
              <a:rPr lang="kk-KZ" sz="1100" dirty="0" smtClean="0">
                <a:latin typeface="Times New Roman" pitchFamily="18" charset="0"/>
                <a:cs typeface="Times New Roman" pitchFamily="18" charset="0"/>
              </a:rPr>
              <a:t>соғады</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күші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9-14 м/с</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 Ауа температурасы </a:t>
            </a:r>
            <a:r>
              <a:rPr lang="kk-KZ" sz="1100" dirty="0" smtClean="0">
                <a:solidFill>
                  <a:prstClr val="black"/>
                </a:solidFill>
                <a:latin typeface="Times New Roman" panose="02020603050405020304" pitchFamily="18" charset="0"/>
                <a:ea typeface="Calibri" panose="020F0502020204030204" pitchFamily="34" charset="0"/>
                <a:cs typeface="Times New Roman" panose="02020603050405020304" pitchFamily="18" charset="0"/>
              </a:rPr>
              <a:t>15-17 градус </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жылы. </a:t>
            </a:r>
            <a:endParaRPr lang="ru-RU" sz="11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79771" y="2453696"/>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kk-KZ" sz="1100" b="1" dirty="0" smtClean="0">
                <a:solidFill>
                  <a:srgbClr val="000000"/>
                </a:solidFill>
                <a:latin typeface="Times New Roman" panose="02020603050405020304" pitchFamily="18" charset="0"/>
                <a:cs typeface="Times New Roman" panose="02020603050405020304" pitchFamily="18" charset="0"/>
                <a:sym typeface="+mn-ea"/>
              </a:rPr>
              <a:t>01 шілде </a:t>
            </a:r>
            <a:r>
              <a:rPr lang="kk-KZ" sz="1100" dirty="0" smtClean="0">
                <a:solidFill>
                  <a:schemeClr val="tx1"/>
                </a:solidFill>
                <a:latin typeface="Times New Roman" panose="02020603050405020304" pitchFamily="18" charset="0"/>
                <a:cs typeface="Times New Roman" panose="02020603050405020304" pitchFamily="18" charset="0"/>
              </a:rPr>
              <a:t>тәулік </a:t>
            </a:r>
            <a:r>
              <a:rPr lang="kk-KZ" sz="1100" dirty="0">
                <a:solidFill>
                  <a:schemeClr val="tx1"/>
                </a:solidFill>
                <a:latin typeface="Times New Roman" panose="02020603050405020304" pitchFamily="18" charset="0"/>
                <a:cs typeface="Times New Roman" panose="02020603050405020304" pitchFamily="18" charset="0"/>
              </a:rPr>
              <a:t>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smtClean="0">
                <a:solidFill>
                  <a:schemeClr val="tx1"/>
                </a:solidFill>
                <a:latin typeface="Times New Roman" panose="02020603050405020304" pitchFamily="18" charset="0"/>
                <a:cs typeface="Times New Roman" panose="02020603050405020304" pitchFamily="18" charset="0"/>
              </a:rPr>
              <a:t>02 </a:t>
            </a:r>
            <a:r>
              <a:rPr lang="ru-RU" sz="1100" b="1" dirty="0" err="1" smtClean="0">
                <a:solidFill>
                  <a:schemeClr val="tx1"/>
                </a:solidFill>
                <a:latin typeface="Times New Roman" panose="02020603050405020304" pitchFamily="18" charset="0"/>
                <a:cs typeface="Times New Roman" panose="02020603050405020304" pitchFamily="18" charset="0"/>
              </a:rPr>
              <a:t>шілде</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b="1" dirty="0" smtClean="0">
                <a:solidFill>
                  <a:schemeClr val="tx1"/>
                </a:solidFill>
                <a:latin typeface="Times New Roman" panose="02020603050405020304" pitchFamily="18" charset="0"/>
                <a:cs typeface="Times New Roman" panose="02020603050405020304" pitchFamily="18" charset="0"/>
              </a:rPr>
              <a:t>түнде </a:t>
            </a:r>
            <a:r>
              <a:rPr lang="ru-RU" sz="1100" b="1"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төмендеуі</a:t>
            </a:r>
            <a:r>
              <a:rPr lang="ru-RU" sz="1100" b="1"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күтілуде</a:t>
            </a:r>
            <a:r>
              <a:rPr lang="kk-KZ" sz="1100" dirty="0">
                <a:solidFill>
                  <a:schemeClr val="tx1"/>
                </a:solidFill>
                <a:latin typeface="Times New Roman" panose="02020603050405020304" pitchFamily="18" charset="0"/>
                <a:cs typeface="Times New Roman" panose="02020603050405020304" pitchFamily="18" charset="0"/>
              </a:rPr>
              <a:t>.</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68015"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Хамитова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 / </a:t>
            </a:r>
            <a:r>
              <a:rPr lang="ru-RU" altLang="ru-RU" sz="1200" b="1" i="1" dirty="0" err="1" smtClean="0">
                <a:solidFill>
                  <a:srgbClr val="000000"/>
                </a:solidFill>
                <a:latin typeface="Times New Roman" panose="02020603050405020304" pitchFamily="18" charset="0"/>
                <a:cs typeface="Times New Roman" panose="02020603050405020304" pitchFamily="18" charset="0"/>
              </a:rPr>
              <a:t>Альпейсова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xmlns="" val="20000"/>
                    </a:ext>
                  </a:extLst>
                </a:gridCol>
                <a:gridCol w="3362889">
                  <a:extLst>
                    <a:ext uri="{9D8B030D-6E8A-4147-A177-3AD203B41FA5}">
                      <a16:colId xmlns:a16="http://schemas.microsoft.com/office/drawing/2014/main" xmlns=""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32719</TotalTime>
  <Words>573</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6435</cp:revision>
  <cp:lastPrinted>2021-07-01T03:56:27Z</cp:lastPrinted>
  <dcterms:created xsi:type="dcterms:W3CDTF">2018-03-27T06:03:00Z</dcterms:created>
  <dcterms:modified xsi:type="dcterms:W3CDTF">2025-06-30T06:14:30Z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