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0981954"/>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a:t>
                      </a:r>
                      <a:r>
                        <a:rPr lang="ru-RU"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28 маусымда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36095468"/>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789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0.363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54351"/>
            <a:ext cx="4726961" cy="1392689"/>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29 </a:t>
            </a:r>
            <a:r>
              <a:rPr lang="kk-KZ" sz="1050" b="1" kern="1400" dirty="0">
                <a:latin typeface="Times New Roman" panose="02020603050405020304" pitchFamily="18" charset="0"/>
                <a:cs typeface="Times New Roman" panose="02020603050405020304" pitchFamily="18" charset="0"/>
              </a:rPr>
              <a:t>маусымға</a:t>
            </a:r>
            <a:r>
              <a:rPr lang="ru-RU" sz="1050" b="1" kern="1400" dirty="0">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28 маусым с. 20-ден 29 маусым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a:t>
            </a:r>
            <a:r>
              <a:rPr lang="kk-KZ" sz="1100" dirty="0">
                <a:latin typeface="Times New Roman" panose="02020603050405020304" pitchFamily="18" charset="0"/>
                <a:cs typeface="Times New Roman" panose="02020603050405020304" pitchFamily="18" charset="0"/>
              </a:rPr>
              <a:t>бұлтты, күндіз жаңбыр</a:t>
            </a:r>
            <a:r>
              <a:rPr lang="kk-KZ" sz="105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найзағай. </a:t>
            </a:r>
            <a:r>
              <a:rPr lang="kk-KZ" sz="1050" dirty="0">
                <a:latin typeface="Times New Roman" panose="02020603050405020304" pitchFamily="18" charset="0"/>
                <a:cs typeface="Times New Roman" panose="02020603050405020304" pitchFamily="18" charset="0"/>
              </a:rPr>
              <a:t>Оңтүстіктен жел соғады</a:t>
            </a:r>
            <a:r>
              <a:rPr lang="ru-RU" sz="1050" kern="1400" dirty="0">
                <a:solidFill>
                  <a:srgbClr val="000000"/>
                </a:solidFill>
                <a:latin typeface="Times New Roman" panose="02020603050405020304" pitchFamily="18" charset="0"/>
                <a:cs typeface="Times New Roman" panose="02020603050405020304" pitchFamily="18" charset="0"/>
              </a:rPr>
              <a:t>, күші </a:t>
            </a:r>
            <a:r>
              <a:rPr lang="kk-KZ" sz="1050" dirty="0">
                <a:latin typeface="Times New Roman" panose="02020603050405020304" pitchFamily="18" charset="0"/>
                <a:cs typeface="Times New Roman" panose="02020603050405020304" pitchFamily="18" charset="0"/>
              </a:rPr>
              <a:t>9-14 м/с. Ауа температурасы түнде 15-17, күндіз 26-28 жылы</a:t>
            </a:r>
            <a:endPar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050" b="1" kern="1400" dirty="0">
                <a:latin typeface="Times New Roman" panose="02020603050405020304" pitchFamily="18" charset="0"/>
                <a:cs typeface="Times New Roman" panose="02020603050405020304" pitchFamily="18" charset="0"/>
              </a:rPr>
              <a:t> 30 маусымғ</a:t>
            </a:r>
            <a:r>
              <a:rPr lang="ru-RU" sz="1050" b="1" kern="1400" dirty="0">
                <a:latin typeface="Times New Roman" panose="02020603050405020304" pitchFamily="18" charset="0"/>
                <a:cs typeface="Times New Roman" panose="02020603050405020304" pitchFamily="18" charset="0"/>
              </a:rPr>
              <a:t>а </a:t>
            </a:r>
            <a:r>
              <a:rPr lang="ru-RU" sz="1050" b="1" dirty="0">
                <a:latin typeface="Times New Roman" panose="02020603050405020304" pitchFamily="18" charset="0"/>
                <a:cs typeface="Times New Roman" panose="02020603050405020304" pitchFamily="18" charset="0"/>
              </a:rPr>
              <a:t>2025 ж. </a:t>
            </a:r>
          </a:p>
          <a:p>
            <a:pPr algn="ctr"/>
            <a:r>
              <a:rPr lang="ru-RU" sz="1050" b="1" kern="1400" dirty="0">
                <a:latin typeface="Times New Roman" panose="02020603050405020304" pitchFamily="18" charset="0"/>
                <a:cs typeface="Times New Roman" panose="02020603050405020304" pitchFamily="18" charset="0"/>
              </a:rPr>
              <a:t>29 маусым </a:t>
            </a:r>
            <a:r>
              <a:rPr lang="ru-RU" sz="1050" b="1" dirty="0">
                <a:latin typeface="Times New Roman" panose="02020603050405020304" pitchFamily="18" charset="0"/>
                <a:cs typeface="Times New Roman" panose="02020603050405020304" pitchFamily="18" charset="0"/>
              </a:rPr>
              <a:t>с. 20-ден 30 </a:t>
            </a:r>
            <a:r>
              <a:rPr lang="ru-RU" sz="1050" b="1" kern="1400" dirty="0">
                <a:latin typeface="Times New Roman" panose="02020603050405020304" pitchFamily="18" charset="0"/>
                <a:cs typeface="Times New Roman" panose="02020603050405020304" pitchFamily="18" charset="0"/>
              </a:rPr>
              <a:t>маусым</a:t>
            </a:r>
            <a:r>
              <a:rPr lang="ru-RU" sz="1050" b="1" dirty="0">
                <a:latin typeface="Times New Roman" panose="02020603050405020304" pitchFamily="18" charset="0"/>
                <a:cs typeface="Times New Roman" panose="02020603050405020304" pitchFamily="18" charset="0"/>
              </a:rPr>
              <a:t> с. 08-ға дейін </a:t>
            </a:r>
          </a:p>
          <a:p>
            <a:pPr algn="just"/>
            <a:r>
              <a:rPr lang="kk-KZ" sz="1050" dirty="0">
                <a:latin typeface="Times New Roman" panose="02020603050405020304" pitchFamily="18" charset="0"/>
                <a:cs typeface="Times New Roman" panose="02020603050405020304" pitchFamily="18" charset="0"/>
              </a:rPr>
              <a:t>        Бұлтты, жаңбыр</a:t>
            </a:r>
            <a:r>
              <a:rPr lang="kk-KZ" sz="1000" dirty="0">
                <a:latin typeface="Times New Roman" panose="02020603050405020304" pitchFamily="18" charset="0"/>
                <a:cs typeface="Times New Roman" panose="02020603050405020304" pitchFamily="18" charset="0"/>
              </a:rPr>
              <a:t>, </a:t>
            </a:r>
            <a:r>
              <a:rPr lang="kk-KZ" sz="1050" dirty="0">
                <a:latin typeface="Times New Roman" panose="02020603050405020304" pitchFamily="18" charset="0"/>
                <a:cs typeface="Times New Roman" panose="02020603050405020304" pitchFamily="18" charset="0"/>
              </a:rPr>
              <a:t>найзағай. </a:t>
            </a:r>
            <a:r>
              <a:rPr lang="kk-KZ" sz="1000" dirty="0">
                <a:latin typeface="Times New Roman" panose="02020603050405020304" pitchFamily="18" charset="0"/>
                <a:cs typeface="Times New Roman" panose="02020603050405020304" pitchFamily="18" charset="0"/>
              </a:rPr>
              <a:t>Оңтүстіктен </a:t>
            </a:r>
            <a:r>
              <a:rPr lang="kk-KZ" sz="1050" dirty="0">
                <a:latin typeface="Times New Roman" panose="02020603050405020304" pitchFamily="18" charset="0"/>
                <a:cs typeface="Times New Roman" panose="02020603050405020304" pitchFamily="18" charset="0"/>
              </a:rPr>
              <a:t>жел соғады</a:t>
            </a:r>
            <a:r>
              <a:rPr lang="ru-RU" sz="1050" kern="1400" dirty="0">
                <a:solidFill>
                  <a:srgbClr val="000000"/>
                </a:solidFill>
                <a:latin typeface="Times New Roman" panose="02020603050405020304" pitchFamily="18" charset="0"/>
                <a:cs typeface="Times New Roman" panose="02020603050405020304" pitchFamily="18" charset="0"/>
              </a:rPr>
              <a:t>, күші 9-14  </a:t>
            </a:r>
            <a:r>
              <a:rPr lang="kk-KZ" sz="105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05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050" kern="1400">
                <a:latin typeface="Times New Roman" panose="02020603050405020304" pitchFamily="18" charset="0"/>
                <a:ea typeface="Times New Roman" panose="02020603050405020304" pitchFamily="18" charset="0"/>
                <a:cs typeface="Times New Roman" panose="02020603050405020304" pitchFamily="18" charset="0"/>
              </a:rPr>
              <a:t>15-17 </a:t>
            </a:r>
            <a:r>
              <a:rPr lang="ru-RU" sz="1050" kern="1400" dirty="0">
                <a:latin typeface="Times New Roman" panose="02020603050405020304" pitchFamily="18" charset="0"/>
                <a:ea typeface="Times New Roman" panose="02020603050405020304" pitchFamily="18" charset="0"/>
                <a:cs typeface="Times New Roman" panose="02020603050405020304" pitchFamily="18" charset="0"/>
              </a:rPr>
              <a:t>жылы</a:t>
            </a:r>
            <a:r>
              <a:rPr lang="kk-KZ" sz="1050" dirty="0">
                <a:latin typeface="Times New Roman" panose="02020603050405020304" pitchFamily="18" charset="0"/>
                <a:cs typeface="Times New Roman" panose="02020603050405020304" pitchFamily="18" charset="0"/>
              </a:rPr>
              <a:t>.</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050" dirty="0">
                <a:solidFill>
                  <a:schemeClr val="tx1"/>
                </a:solidFill>
                <a:latin typeface="Times New Roman" panose="02020603050405020304" pitchFamily="18" charset="0"/>
                <a:cs typeface="Times New Roman" panose="02020603050405020304" pitchFamily="18" charset="0"/>
              </a:rPr>
              <a:t>29 маусымда, түнде 30 </a:t>
            </a:r>
            <a:r>
              <a:rPr lang="kk-KZ" sz="1050" dirty="0">
                <a:solidFill>
                  <a:schemeClr val="tx1"/>
                </a:solidFill>
                <a:latin typeface="Times New Roman" panose="02020603050405020304" pitchFamily="18" charset="0"/>
                <a:cs typeface="Times New Roman" panose="02020603050405020304" pitchFamily="18" charset="0"/>
              </a:rPr>
              <a:t>муасымда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41985</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6464</cp:revision>
  <cp:lastPrinted>2023-01-16T10:13:34Z</cp:lastPrinted>
  <dcterms:created xsi:type="dcterms:W3CDTF">2018-03-27T06:03:00Z</dcterms:created>
  <dcterms:modified xsi:type="dcterms:W3CDTF">2025-06-28T06:42:53Z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