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9324" y="8804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79965292"/>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177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smtClean="0">
                          <a:solidFill>
                            <a:schemeClr val="tx2">
                              <a:lumMod val="75000"/>
                            </a:schemeClr>
                          </a:solidFill>
                          <a:latin typeface="Times New Roman" panose="02020603050405020304" pitchFamily="18" charset="0"/>
                          <a:cs typeface="Times New Roman" panose="02020603050405020304" pitchFamily="18" charset="0"/>
                        </a:rPr>
                        <a:t>26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маусым</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46075"/>
            <a:ext cx="4843496" cy="2108269"/>
          </a:xfrm>
          <a:prstGeom prst="rect">
            <a:avLst/>
          </a:prstGeom>
        </p:spPr>
        <p:txBody>
          <a:bodyPr wrap="square">
            <a:spAutoFit/>
          </a:bodyPr>
          <a:lstStyle/>
          <a:p>
            <a:pPr lvl="0" algn="ctr"/>
            <a:r>
              <a:rPr lang="ru-RU" altLang="ru-RU" sz="1150" b="1" dirty="0" err="1">
                <a:latin typeface="Times New Roman" pitchFamily="18" charset="0"/>
                <a:cs typeface="Times New Roman" pitchFamily="18" charset="0"/>
              </a:rPr>
              <a:t>Ақтөбе</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endParaRPr lang="ru-RU" altLang="ru-RU" sz="1150" b="1" dirty="0">
              <a:latin typeface="Times New Roman" pitchFamily="18" charset="0"/>
              <a:cs typeface="Times New Roman" pitchFamily="18" charset="0"/>
            </a:endParaRPr>
          </a:p>
          <a:p>
            <a:pPr algn="ctr"/>
            <a:r>
              <a:rPr lang="ru-RU" sz="1100" b="1" dirty="0" smtClean="0">
                <a:latin typeface="Times New Roman" panose="02020603050405020304" pitchFamily="18" charset="0"/>
                <a:cs typeface="Times New Roman" panose="02020603050405020304" pitchFamily="18" charset="0"/>
              </a:rPr>
              <a:t>27 </a:t>
            </a:r>
            <a:r>
              <a:rPr lang="kk-KZ" sz="1100" b="1" dirty="0">
                <a:solidFill>
                  <a:srgbClr val="000000"/>
                </a:solidFill>
                <a:latin typeface="Times New Roman" pitchFamily="18" charset="0"/>
                <a:cs typeface="Times New Roman" pitchFamily="18" charset="0"/>
              </a:rPr>
              <a:t>маусым</a:t>
            </a:r>
            <a:r>
              <a:rPr lang="kk-KZ" altLang="ru-RU" sz="1100" b="1" dirty="0">
                <a:solidFill>
                  <a:srgbClr val="000000"/>
                </a:solidFill>
                <a:latin typeface="Times New Roman" pitchFamily="18" charset="0"/>
                <a:cs typeface="Times New Roman" pitchFamily="18" charset="0"/>
              </a:rPr>
              <a:t>ға </a:t>
            </a:r>
            <a:r>
              <a:rPr lang="kk-KZ" altLang="ru-RU" sz="1150" b="1" dirty="0" smtClean="0">
                <a:latin typeface="Times New Roman" pitchFamily="18" charset="0"/>
                <a:cs typeface="Times New Roman" pitchFamily="18" charset="0"/>
              </a:rPr>
              <a:t>ауа-райы </a:t>
            </a:r>
            <a:r>
              <a:rPr lang="kk-KZ" altLang="ru-RU" sz="1150" b="1" dirty="0">
                <a:latin typeface="Times New Roman" pitchFamily="18" charset="0"/>
                <a:cs typeface="Times New Roman" pitchFamily="18" charset="0"/>
              </a:rPr>
              <a:t>болжамы</a:t>
            </a:r>
            <a:endParaRPr lang="ru-RU" altLang="ru-RU" sz="1150" b="1" dirty="0">
              <a:latin typeface="Times New Roman" pitchFamily="18" charset="0"/>
              <a:cs typeface="Times New Roman" pitchFamily="18" charset="0"/>
            </a:endParaRPr>
          </a:p>
          <a:p>
            <a:pPr algn="ctr"/>
            <a:r>
              <a:rPr lang="ru-RU" altLang="ru-RU" sz="1150" b="1" dirty="0" smtClean="0">
                <a:solidFill>
                  <a:srgbClr val="000000"/>
                </a:solidFill>
                <a:latin typeface="Times New Roman" pitchFamily="18" charset="0"/>
                <a:cs typeface="Times New Roman" pitchFamily="18" charset="0"/>
              </a:rPr>
              <a:t>2025 ж. </a:t>
            </a:r>
            <a:r>
              <a:rPr lang="ru-RU" altLang="ru-RU" sz="1200" b="1" dirty="0" smtClean="0">
                <a:latin typeface="Times New Roman" panose="02020603050405020304" pitchFamily="18" charset="0"/>
                <a:cs typeface="Times New Roman" panose="02020603050405020304" pitchFamily="18" charset="0"/>
              </a:rPr>
              <a:t>26</a:t>
            </a:r>
            <a:r>
              <a:rPr lang="ru-RU" sz="1200" b="1" dirty="0" smtClean="0">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itchFamily="18" charset="0"/>
                <a:cs typeface="Times New Roman" pitchFamily="18" charset="0"/>
              </a:rPr>
              <a:t>маусым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a:t>
            </a:r>
            <a:r>
              <a:rPr lang="ru-RU" altLang="ru-RU" sz="1150" b="1" dirty="0" smtClean="0">
                <a:solidFill>
                  <a:srgbClr val="000000"/>
                </a:solidFill>
                <a:latin typeface="Times New Roman" pitchFamily="18" charset="0"/>
                <a:cs typeface="Times New Roman" pitchFamily="18" charset="0"/>
              </a:rPr>
              <a:t>20-дан </a:t>
            </a:r>
            <a:r>
              <a:rPr lang="ru-RU" altLang="ru-RU" sz="1100" b="1" dirty="0" smtClean="0">
                <a:latin typeface="Times New Roman" panose="02020603050405020304" pitchFamily="18" charset="0"/>
                <a:cs typeface="Times New Roman" panose="02020603050405020304" pitchFamily="18" charset="0"/>
              </a:rPr>
              <a:t>27</a:t>
            </a:r>
            <a:r>
              <a:rPr lang="ru-RU" sz="1100" b="1" dirty="0" smtClean="0">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itchFamily="18" charset="0"/>
                <a:cs typeface="Times New Roman" pitchFamily="18" charset="0"/>
              </a:rPr>
              <a:t>маусым</a:t>
            </a:r>
            <a:r>
              <a:rPr lang="kk-KZ" altLang="ru-RU" sz="1100" b="1" dirty="0" smtClean="0">
                <a:solidFill>
                  <a:srgbClr val="000000"/>
                </a:solidFill>
                <a:latin typeface="Times New Roman" pitchFamily="18" charset="0"/>
                <a:cs typeface="Times New Roman" pitchFamily="18" charset="0"/>
              </a:rPr>
              <a:t>ға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20-ға </a:t>
            </a:r>
            <a:r>
              <a:rPr lang="ru-RU" altLang="ru-RU" sz="1150" b="1" dirty="0" err="1">
                <a:solidFill>
                  <a:srgbClr val="000000"/>
                </a:solidFill>
                <a:latin typeface="Times New Roman" pitchFamily="18" charset="0"/>
                <a:cs typeface="Times New Roman" pitchFamily="18" charset="0"/>
              </a:rPr>
              <a:t>дейін</a:t>
            </a:r>
            <a:endParaRPr lang="ru-RU" altLang="ru-RU" sz="115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anose="02020603050405020304" pitchFamily="18" charset="0"/>
                <a:cs typeface="Times New Roman" panose="02020603050405020304" pitchFamily="18" charset="0"/>
              </a:rPr>
              <a:t>Көшпелі бұлтты, </a:t>
            </a:r>
            <a:r>
              <a:rPr lang="kk-KZ" sz="1200" dirty="0" smtClean="0">
                <a:latin typeface="Times New Roman" panose="02020603050405020304" pitchFamily="18" charset="0"/>
                <a:cs typeface="Times New Roman" panose="02020603050405020304" pitchFamily="18" charset="0"/>
              </a:rPr>
              <a:t>жаңбыр </a:t>
            </a:r>
            <a:r>
              <a:rPr lang="kk-KZ" sz="1200" dirty="0" smtClean="0">
                <a:latin typeface="Times New Roman" panose="02020603050405020304" pitchFamily="18" charset="0"/>
                <a:cs typeface="Times New Roman" panose="02020603050405020304" pitchFamily="18" charset="0"/>
              </a:rPr>
              <a:t>жауады, найзағай болады. </a:t>
            </a:r>
            <a:r>
              <a:rPr lang="kk-KZ" sz="1200" kern="1400" dirty="0" smtClean="0">
                <a:solidFill>
                  <a:srgbClr val="000000"/>
                </a:solidFill>
                <a:latin typeface="Times New Roman" panose="02020603050405020304" pitchFamily="18" charset="0"/>
              </a:rPr>
              <a:t>Оңтүстіктен, оңтүстік-батыстан жел соғады</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күші </a:t>
            </a:r>
            <a:r>
              <a:rPr lang="kk-KZ" sz="1200" dirty="0" smtClean="0">
                <a:latin typeface="Times New Roman" panose="02020603050405020304" pitchFamily="18" charset="0"/>
                <a:cs typeface="Times New Roman" panose="02020603050405020304" pitchFamily="18" charset="0"/>
              </a:rPr>
              <a:t>9-14, </a:t>
            </a:r>
            <a:r>
              <a:rPr lang="kk-KZ" sz="1200" dirty="0" smtClean="0">
                <a:latin typeface="Times New Roman" panose="02020603050405020304" pitchFamily="18" charset="0"/>
                <a:cs typeface="Times New Roman" panose="02020603050405020304" pitchFamily="18" charset="0"/>
              </a:rPr>
              <a:t>күндіз екпіні 15-20 м/с. Ауа температурасы түнде 13-15, күндіз </a:t>
            </a:r>
            <a:r>
              <a:rPr lang="kk-KZ" sz="1200" dirty="0" smtClean="0">
                <a:latin typeface="Times New Roman" panose="02020603050405020304" pitchFamily="18" charset="0"/>
                <a:cs typeface="Times New Roman" panose="02020603050405020304" pitchFamily="18" charset="0"/>
              </a:rPr>
              <a:t>21-23 </a:t>
            </a:r>
            <a:r>
              <a:rPr lang="kk-KZ" sz="1200" dirty="0" smtClean="0">
                <a:latin typeface="Times New Roman" panose="02020603050405020304" pitchFamily="18" charset="0"/>
                <a:cs typeface="Times New Roman" panose="02020603050405020304" pitchFamily="18" charset="0"/>
              </a:rPr>
              <a:t>градус жылы болады.</a:t>
            </a:r>
          </a:p>
          <a:p>
            <a:pPr algn="ctr"/>
            <a:r>
              <a:rPr lang="kk-KZ"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28 </a:t>
            </a:r>
            <a:r>
              <a:rPr lang="kk-KZ" sz="1200" b="1" dirty="0" smtClean="0">
                <a:solidFill>
                  <a:srgbClr val="000000"/>
                </a:solidFill>
                <a:latin typeface="Times New Roman" pitchFamily="18" charset="0"/>
                <a:cs typeface="Times New Roman" pitchFamily="18" charset="0"/>
              </a:rPr>
              <a:t>маусым</a:t>
            </a:r>
            <a:r>
              <a:rPr lang="kk-KZ" altLang="ru-RU" sz="1200" b="1" dirty="0" smtClean="0">
                <a:solidFill>
                  <a:srgbClr val="000000"/>
                </a:solidFill>
                <a:latin typeface="Times New Roman" pitchFamily="18" charset="0"/>
                <a:cs typeface="Times New Roman" pitchFamily="18" charset="0"/>
              </a:rPr>
              <a:t>ға </a:t>
            </a:r>
          </a:p>
          <a:p>
            <a:pPr algn="ctr"/>
            <a:r>
              <a:rPr lang="ru-RU" sz="1200" b="1" dirty="0" smtClean="0">
                <a:solidFill>
                  <a:srgbClr val="000000"/>
                </a:solidFill>
                <a:latin typeface="Times New Roman" pitchFamily="18" charset="0"/>
                <a:cs typeface="Times New Roman" pitchFamily="18" charset="0"/>
              </a:rPr>
              <a:t>2025 </a:t>
            </a:r>
            <a:r>
              <a:rPr lang="ru-RU" sz="1200" b="1" dirty="0">
                <a:solidFill>
                  <a:srgbClr val="000000"/>
                </a:solidFill>
                <a:latin typeface="Times New Roman" pitchFamily="18" charset="0"/>
                <a:cs typeface="Times New Roman" pitchFamily="18" charset="0"/>
              </a:rPr>
              <a:t>ж. </a:t>
            </a:r>
            <a:r>
              <a:rPr lang="ru-RU" sz="1200" b="1" dirty="0" smtClean="0">
                <a:latin typeface="Times New Roman" panose="02020603050405020304" pitchFamily="18" charset="0"/>
                <a:cs typeface="Times New Roman" panose="02020603050405020304" pitchFamily="18" charset="0"/>
              </a:rPr>
              <a:t>27 </a:t>
            </a:r>
            <a:r>
              <a:rPr lang="kk-KZ" sz="1200" b="1" dirty="0">
                <a:solidFill>
                  <a:srgbClr val="000000"/>
                </a:solidFill>
                <a:latin typeface="Times New Roman" pitchFamily="18" charset="0"/>
                <a:cs typeface="Times New Roman" pitchFamily="18" charset="0"/>
              </a:rPr>
              <a:t>маусым</a:t>
            </a:r>
            <a:r>
              <a:rPr lang="kk-KZ" altLang="ru-RU" sz="1200" b="1" dirty="0">
                <a:solidFill>
                  <a:srgbClr val="000000"/>
                </a:solidFill>
                <a:latin typeface="Times New Roman" pitchFamily="18" charset="0"/>
                <a:cs typeface="Times New Roman" pitchFamily="18" charset="0"/>
              </a:rPr>
              <a:t>ға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28</a:t>
            </a:r>
            <a:r>
              <a:rPr lang="kk-KZ"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маусым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anose="02020603050405020304" pitchFamily="18" charset="0"/>
                <a:cs typeface="Times New Roman" panose="02020603050405020304" pitchFamily="18" charset="0"/>
              </a:rPr>
              <a:t>Көшпелі бұлтты, </a:t>
            </a:r>
            <a:r>
              <a:rPr lang="kk-KZ" sz="1200" dirty="0">
                <a:latin typeface="Times New Roman" panose="02020603050405020304" pitchFamily="18" charset="0"/>
                <a:cs typeface="Times New Roman" panose="02020603050405020304" pitchFamily="18" charset="0"/>
              </a:rPr>
              <a:t>жаңбыр жауады. </a:t>
            </a:r>
            <a:r>
              <a:rPr lang="kk-KZ" sz="1200" kern="1400" dirty="0" smtClean="0">
                <a:solidFill>
                  <a:srgbClr val="000000"/>
                </a:solidFill>
                <a:latin typeface="Times New Roman" panose="02020603050405020304" pitchFamily="18" charset="0"/>
              </a:rPr>
              <a:t>Оңтүстік-батыстан жел соғады, </a:t>
            </a:r>
            <a:r>
              <a:rPr lang="kk-KZ" sz="1200" dirty="0" smtClean="0">
                <a:latin typeface="Times New Roman" panose="02020603050405020304" pitchFamily="18" charset="0"/>
                <a:cs typeface="Times New Roman" panose="02020603050405020304" pitchFamily="18" charset="0"/>
              </a:rPr>
              <a:t>күші </a:t>
            </a:r>
            <a:r>
              <a:rPr lang="kk-KZ" sz="1200" dirty="0" smtClean="0">
                <a:latin typeface="Times New Roman" panose="02020603050405020304" pitchFamily="18" charset="0"/>
                <a:cs typeface="Times New Roman" panose="02020603050405020304" pitchFamily="18" charset="0"/>
              </a:rPr>
              <a:t>9-14, екпіні 15-20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 температурасы түнде </a:t>
            </a:r>
            <a:r>
              <a:rPr lang="kk-KZ" sz="1200" dirty="0" smtClean="0">
                <a:latin typeface="Times New Roman" panose="02020603050405020304" pitchFamily="18" charset="0"/>
                <a:cs typeface="Times New Roman" panose="02020603050405020304" pitchFamily="18" charset="0"/>
              </a:rPr>
              <a:t>13-15 </a:t>
            </a:r>
            <a:r>
              <a:rPr lang="kk-KZ" sz="1200" dirty="0" smtClean="0">
                <a:latin typeface="Times New Roman" panose="02020603050405020304" pitchFamily="18" charset="0"/>
                <a:cs typeface="Times New Roman" panose="02020603050405020304" pitchFamily="18" charset="0"/>
              </a:rPr>
              <a:t>градус жылы </a:t>
            </a:r>
            <a:r>
              <a:rPr lang="kk-KZ" sz="1200" dirty="0">
                <a:latin typeface="Times New Roman" panose="02020603050405020304" pitchFamily="18" charset="0"/>
                <a:cs typeface="Times New Roman" panose="02020603050405020304" pitchFamily="18" charset="0"/>
              </a:rPr>
              <a:t>болады.</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546252422"/>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xmlns="" val="3583770891"/>
                    </a:ext>
                  </a:extLst>
                </a:gridCol>
                <a:gridCol w="1428237">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rPr>
                        <a:t>1888</a:t>
                      </a:r>
                      <a:endParaRPr lang="ru-RU" sz="1000" b="0" i="0" u="none" strike="noStrike" dirty="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rPr>
                        <a:t>0.378</a:t>
                      </a:r>
                      <a:endParaRPr lang="ru-RU" sz="1000" b="0" i="0" u="none" strike="noStrike" dirty="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rPr>
                        <a:t>90</a:t>
                      </a:r>
                      <a:endParaRPr lang="ru-RU" sz="1000" b="0" i="0" u="none" strike="noStrike" dirty="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rPr>
                        <a:t>0.</a:t>
                      </a:r>
                      <a:r>
                        <a:rPr lang="en-US" sz="1000" b="0" i="0" u="none" strike="noStrike" dirty="0" smtClean="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rPr>
                        <a:t>4</a:t>
                      </a:r>
                      <a:r>
                        <a:rPr lang="ru-RU" sz="1000" b="0" i="0" u="none" strike="noStrike" dirty="0" smtClean="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rPr>
                        <a:t>51</a:t>
                      </a:r>
                      <a:endParaRPr lang="ru-RU" sz="1000" b="0" i="0" u="none" strike="noStrike" dirty="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rPr>
                        <a:t>39</a:t>
                      </a:r>
                      <a:endParaRPr lang="ru-RU" sz="1000" b="0" i="0" u="none" strike="noStrike" dirty="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rPr>
                        <a:t>0.097</a:t>
                      </a:r>
                      <a:endParaRPr lang="ru-RU" sz="1000" b="0" i="0" u="none" strike="noStrike" dirty="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rPr>
                        <a:t>0.338</a:t>
                      </a:r>
                      <a:endParaRPr lang="ru-RU" sz="1000" b="0" i="0" u="none" strike="noStrike" dirty="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26 маусымдағы </a:t>
            </a:r>
            <a:r>
              <a:rPr lang="ru-RU" altLang="ru-RU" sz="1200" b="1" dirty="0" smtClean="0">
                <a:latin typeface="Times New Roman" panose="02020603050405020304" pitchFamily="18" charset="0"/>
                <a:cs typeface="Times New Roman" panose="02020603050405020304" pitchFamily="18" charset="0"/>
              </a:rPr>
              <a:t>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17294" y="2304148"/>
            <a:ext cx="4714908" cy="98488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150" dirty="0" smtClean="0">
                <a:solidFill>
                  <a:schemeClr val="tx1"/>
                </a:solidFill>
                <a:latin typeface="Times New Roman" panose="02020603050405020304" pitchFamily="18" charset="0"/>
                <a:cs typeface="Times New Roman" panose="02020603050405020304" pitchFamily="18" charset="0"/>
              </a:rPr>
              <a:t>2025 </a:t>
            </a:r>
            <a:r>
              <a:rPr lang="kk-KZ" sz="1150" dirty="0">
                <a:solidFill>
                  <a:schemeClr val="tx1"/>
                </a:solidFill>
                <a:latin typeface="Times New Roman" panose="02020603050405020304" pitchFamily="18" charset="0"/>
                <a:cs typeface="Times New Roman" panose="02020603050405020304" pitchFamily="18" charset="0"/>
              </a:rPr>
              <a:t>жылғы </a:t>
            </a:r>
            <a:r>
              <a:rPr lang="kk-KZ" sz="1150" dirty="0" smtClean="0">
                <a:solidFill>
                  <a:schemeClr val="tx1"/>
                </a:solidFill>
                <a:latin typeface="Times New Roman" panose="02020603050405020304" pitchFamily="18" charset="0"/>
                <a:cs typeface="Times New Roman" panose="02020603050405020304" pitchFamily="18" charset="0"/>
              </a:rPr>
              <a:t>27 </a:t>
            </a:r>
            <a:r>
              <a:rPr lang="kk-KZ" sz="1150" dirty="0" smtClean="0">
                <a:solidFill>
                  <a:schemeClr val="tx1"/>
                </a:solidFill>
                <a:latin typeface="Times New Roman" panose="02020603050405020304" pitchFamily="18" charset="0"/>
                <a:cs typeface="Times New Roman" panose="02020603050405020304" pitchFamily="18" charset="0"/>
              </a:rPr>
              <a:t>маусымда, </a:t>
            </a:r>
            <a:r>
              <a:rPr lang="kk-KZ" sz="1150" dirty="0" smtClean="0">
                <a:solidFill>
                  <a:schemeClr val="tx1"/>
                </a:solidFill>
                <a:latin typeface="Times New Roman" panose="02020603050405020304" pitchFamily="18" charset="0"/>
                <a:cs typeface="Times New Roman" panose="02020603050405020304" pitchFamily="18" charset="0"/>
              </a:rPr>
              <a:t>28 </a:t>
            </a:r>
            <a:r>
              <a:rPr lang="kk-KZ" sz="1150" dirty="0" smtClean="0">
                <a:solidFill>
                  <a:schemeClr val="tx1"/>
                </a:solidFill>
                <a:latin typeface="Times New Roman" panose="02020603050405020304" pitchFamily="18" charset="0"/>
                <a:cs typeface="Times New Roman" panose="02020603050405020304" pitchFamily="18" charset="0"/>
              </a:rPr>
              <a:t>маусымда түнде </a:t>
            </a: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заттардың</a:t>
            </a:r>
            <a:r>
              <a:rPr lang="ru-RU" sz="1150" dirty="0">
                <a:solidFill>
                  <a:schemeClr val="tx1"/>
                </a:solidFill>
                <a:latin typeface="Times New Roman" panose="02020603050405020304" pitchFamily="18" charset="0"/>
                <a:cs typeface="Times New Roman" panose="02020603050405020304" pitchFamily="18" charset="0"/>
              </a:rPr>
              <a:t> </a:t>
            </a:r>
            <a:r>
              <a:rPr lang="kk-KZ" sz="1150" b="1" dirty="0">
                <a:solidFill>
                  <a:schemeClr val="tx1"/>
                </a:solidFill>
                <a:latin typeface="Times New Roman" panose="02020603050405020304" pitchFamily="18" charset="0"/>
                <a:cs typeface="Times New Roman" panose="02020603050405020304" pitchFamily="18" charset="0"/>
              </a:rPr>
              <a:t>сейілуіне</a:t>
            </a:r>
            <a:r>
              <a:rPr lang="ru-RU" sz="1150" b="1"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ықпал</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етеді</a:t>
            </a:r>
            <a:r>
              <a:rPr lang="ru-RU" sz="1150" dirty="0" smtClean="0">
                <a:solidFill>
                  <a:schemeClr val="tx1"/>
                </a:solidFill>
                <a:latin typeface="Times New Roman" panose="02020603050405020304" pitchFamily="18" charset="0"/>
                <a:cs typeface="Times New Roman" panose="02020603050405020304" pitchFamily="18" charset="0"/>
              </a:rPr>
              <a:t>.</a:t>
            </a:r>
          </a:p>
          <a:p>
            <a:pPr indent="185738" algn="just"/>
            <a:r>
              <a:rPr lang="ru-RU" sz="1150" dirty="0" err="1" smtClean="0">
                <a:solidFill>
                  <a:schemeClr val="tx1"/>
                </a:solidFill>
                <a:latin typeface="Times New Roman" panose="02020603050405020304" pitchFamily="18" charset="0"/>
                <a:cs typeface="Times New Roman" panose="02020603050405020304" pitchFamily="18" charset="0"/>
              </a:rPr>
              <a:t>Жалпы</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төмен</a:t>
            </a:r>
            <a:r>
              <a:rPr lang="kk-KZ" altLang="en-US" sz="1200" dirty="0" smtClean="0">
                <a:solidFill>
                  <a:srgbClr val="000000"/>
                </a:solidFill>
                <a:latin typeface="Times New Roman" panose="02020603050405020304" pitchFamily="18" charset="0"/>
              </a:rPr>
              <a:t> </a:t>
            </a:r>
            <a:r>
              <a:rPr lang="kk-KZ" sz="1150" dirty="0" smtClean="0">
                <a:solidFill>
                  <a:srgbClr val="000000"/>
                </a:solidFill>
                <a:latin typeface="Times New Roman" panose="02020603050405020304" pitchFamily="18" charset="0"/>
                <a:cs typeface="Times New Roman" panose="02020603050405020304" pitchFamily="18" charset="0"/>
              </a:rPr>
              <a:t>б</a:t>
            </a:r>
            <a:r>
              <a:rPr lang="ru-RU" sz="1150" dirty="0" err="1">
                <a:solidFill>
                  <a:schemeClr val="tx1"/>
                </a:solidFill>
                <a:latin typeface="Times New Roman" panose="02020603050405020304" pitchFamily="18" charset="0"/>
                <a:cs typeface="Times New Roman" panose="02020603050405020304" pitchFamily="18" charset="0"/>
              </a:rPr>
              <a:t>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17294" y="32618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6287" y="612607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Нуршина А.Ж./</a:t>
            </a:r>
            <a:r>
              <a:rPr lang="kk-KZ" altLang="ru-RU" sz="1200" b="1" i="1" dirty="0" smtClean="0">
                <a:solidFill>
                  <a:srgbClr val="000000"/>
                </a:solidFill>
                <a:latin typeface="Times New Roman" panose="02020603050405020304" pitchFamily="18" charset="0"/>
                <a:cs typeface="Times New Roman" panose="02020603050405020304" pitchFamily="18" charset="0"/>
              </a:rPr>
              <a:t>Сұлтанова Н.А.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29915</TotalTime>
  <Words>533</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Yu Gothic UI Semibold</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5755</cp:revision>
  <cp:lastPrinted>2021-07-01T07:38:07Z</cp:lastPrinted>
  <dcterms:created xsi:type="dcterms:W3CDTF">2018-03-27T06:03:00Z</dcterms:created>
  <dcterms:modified xsi:type="dcterms:W3CDTF">2025-06-26T08:40:52Z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