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6" d="100"/>
          <a:sy n="106" d="100"/>
        </p:scale>
        <p:origin x="834"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72129100"/>
              </p:ext>
            </p:extLst>
          </p:nvPr>
        </p:nvGraphicFramePr>
        <p:xfrm>
          <a:off x="307975" y="251534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17</a:t>
                      </a:r>
                      <a:r>
                        <a:rPr lang="" altLang="x-none" sz="1600" b="1" i="1" dirty="0" smtClean="0">
                          <a:solidFill>
                            <a:srgbClr val="002060"/>
                          </a:solidFill>
                          <a:latin typeface="Times New Roman" panose="02020603050405020304" pitchFamily="18" charset="0"/>
                          <a:cs typeface="Times New Roman" panose="02020603050405020304" pitchFamily="18" charset="0"/>
                        </a:rPr>
                        <a:t>2</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2</a:t>
                      </a:r>
                      <a:r>
                        <a:rPr lang="" altLang="zh-CN" sz="1200" b="1" i="1" baseline="0" dirty="0" smtClean="0">
                          <a:solidFill>
                            <a:srgbClr val="002060"/>
                          </a:solidFill>
                          <a:latin typeface="Times New Roman" panose="02020603050405020304" pitchFamily="18" charset="0"/>
                          <a:cs typeface="Times New Roman" panose="02020603050405020304" pitchFamily="18" charset="0"/>
                        </a:rPr>
                        <a:t>1</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маусым</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06143" y="3602117"/>
            <a:ext cx="4955395" cy="276999"/>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 altLang="ru-RU" sz="1200" b="1" dirty="0" smtClean="0">
                <a:latin typeface="Times New Roman" panose="02020603050405020304" pitchFamily="18" charset="0"/>
                <a:cs typeface="Times New Roman" panose="02020603050405020304" pitchFamily="18" charset="0"/>
              </a:rPr>
              <a:t>1</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маусым</a:t>
            </a:r>
            <a:r>
              <a:rPr lang="kk-KZ"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Семей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2154436"/>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2</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маусымға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1</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маусым</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2</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маусым</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Көшпелі</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бұлтты</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жауын-шашынсыз</a:t>
            </a:r>
            <a:r>
              <a:rPr lang="kk-KZ" sz="1200" dirty="0" smtClean="0">
                <a:solidFill>
                  <a:prstClr val="black"/>
                </a:solidFill>
                <a:latin typeface="Times New Roman" pitchFamily="18" charset="0"/>
                <a:cs typeface="Times New Roman" pitchFamily="18" charset="0"/>
              </a:rPr>
              <a:t>.</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оңтүстік-батыстан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батыстан</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соғады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5-10 м/с</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16-18°,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31-33° </a:t>
            </a:r>
            <a:r>
              <a:rPr lang="ru-RU" sz="1200" dirty="0" err="1" smtClean="0">
                <a:solidFill>
                  <a:prstClr val="black"/>
                </a:solidFill>
                <a:latin typeface="Times New Roman" pitchFamily="18" charset="0"/>
                <a:cs typeface="Times New Roman" pitchFamily="18" charset="0"/>
              </a:rPr>
              <a:t>жылы</a:t>
            </a:r>
            <a:r>
              <a:rPr lang="ru-RU" sz="1200" dirty="0" smtClean="0">
                <a:solidFill>
                  <a:prstClr val="black"/>
                </a:solidFill>
                <a:latin typeface="Times New Roman" pitchFamily="18" charset="0"/>
                <a:cs typeface="Times New Roman" pitchFamily="18" charset="0"/>
              </a:rPr>
              <a:t>. </a:t>
            </a:r>
            <a:endParaRPr lang="ru-RU" sz="500" dirty="0">
              <a:solidFill>
                <a:prstClr val="black"/>
              </a:solidFill>
              <a:latin typeface="Times New Roman" pitchFamily="18" charset="0"/>
              <a:cs typeface="Times New Roman" pitchFamily="18" charset="0"/>
            </a:endParaRPr>
          </a:p>
          <a:p>
            <a:pPr algn="just">
              <a:spcBef>
                <a:spcPts val="0"/>
              </a:spcBef>
              <a:defRPr/>
            </a:pPr>
            <a:endParaRPr lang="ru-RU" altLang="ru-RU" sz="2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 altLang="ru-RU" sz="1200" b="1" dirty="0">
                <a:latin typeface="Times New Roman" pitchFamily="18" charset="0"/>
                <a:cs typeface="Times New Roman" pitchFamily="18" charset="0"/>
              </a:rPr>
              <a:t>23</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маусым</a:t>
            </a:r>
            <a:r>
              <a:rPr lang="kk-KZ" altLang="ru-RU" sz="1200" b="1" dirty="0">
                <a:latin typeface="Times New Roman" pitchFamily="18" charset="0"/>
                <a:cs typeface="Times New Roman" pitchFamily="18" charset="0"/>
              </a:rPr>
              <a:t>ға</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a:latin typeface="Times New Roman" pitchFamily="18" charset="0"/>
                <a:cs typeface="Times New Roman" pitchFamily="18" charset="0"/>
              </a:rPr>
              <a:t>2</a:t>
            </a:r>
            <a:r>
              <a:rPr lang="" altLang="ru-RU" sz="1200" b="1" dirty="0">
                <a:latin typeface="Times New Roman" pitchFamily="18" charset="0"/>
                <a:cs typeface="Times New Roman" pitchFamily="18" charset="0"/>
              </a:rPr>
              <a:t>2</a:t>
            </a:r>
            <a:r>
              <a:rPr lang="kk-KZ"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маусым</a:t>
            </a:r>
            <a:r>
              <a:rPr lang="kk-KZ"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 sz="1200" b="1" dirty="0">
                <a:latin typeface="Times New Roman" panose="02020603050405020304" pitchFamily="18" charset="0"/>
                <a:cs typeface="Times New Roman" panose="02020603050405020304" pitchFamily="18" charset="0"/>
              </a:rPr>
              <a:t>23</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маусым</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a:t>
            </a:r>
            <a:r>
              <a:rPr lang="kk-KZ" sz="1200" dirty="0">
                <a:solidFill>
                  <a:prstClr val="black"/>
                </a:solidFill>
                <a:latin typeface="Times New Roman" pitchFamily="18" charset="0"/>
                <a:cs typeface="Times New Roman" pitchFamily="18" charset="0"/>
              </a:rPr>
              <a:t>бұлтты, жауын-шашынсыз. Жел </a:t>
            </a:r>
            <a:r>
              <a:rPr lang="kk-KZ" sz="1200" dirty="0" smtClean="0">
                <a:solidFill>
                  <a:prstClr val="black"/>
                </a:solidFill>
                <a:latin typeface="Times New Roman" pitchFamily="18" charset="0"/>
                <a:cs typeface="Times New Roman" pitchFamily="18" charset="0"/>
              </a:rPr>
              <a:t>батыстан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3-8 </a:t>
            </a:r>
            <a:r>
              <a:rPr lang="kk-KZ" sz="1200" dirty="0">
                <a:solidFill>
                  <a:prstClr val="black"/>
                </a:solidFill>
                <a:latin typeface="Times New Roman" pitchFamily="18" charset="0"/>
                <a:cs typeface="Times New Roman" pitchFamily="18" charset="0"/>
              </a:rPr>
              <a:t>м/с. Ауа </a:t>
            </a:r>
            <a:r>
              <a:rPr lang="kk-KZ" sz="1200">
                <a:solidFill>
                  <a:prstClr val="black"/>
                </a:solidFill>
                <a:latin typeface="Times New Roman" pitchFamily="18" charset="0"/>
                <a:cs typeface="Times New Roman" pitchFamily="18" charset="0"/>
              </a:rPr>
              <a:t>температурасы </a:t>
            </a:r>
            <a:r>
              <a:rPr lang="kk-KZ" sz="1200" smtClean="0">
                <a:solidFill>
                  <a:prstClr val="black"/>
                </a:solidFill>
                <a:latin typeface="Times New Roman" pitchFamily="18" charset="0"/>
                <a:cs typeface="Times New Roman" pitchFamily="18" charset="0"/>
              </a:rPr>
              <a:t>18-20°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4941423" y="3239115"/>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4968063" y="2336661"/>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829670894"/>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3453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1063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13/2</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65352" y="5990040"/>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 altLang="ru-RU" sz="1200" b="1" i="1" dirty="0">
                <a:solidFill>
                  <a:srgbClr val="000000"/>
                </a:solidFill>
                <a:latin typeface="Times New Roman" panose="02020603050405020304" pitchFamily="18" charset="0"/>
                <a:cs typeface="Times New Roman" panose="02020603050405020304" pitchFamily="18" charset="0"/>
              </a:rPr>
              <a:t>Абдрахманова Н.Е.</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 altLang="ru-RU" sz="1200" b="1" i="1" dirty="0">
                <a:solidFill>
                  <a:srgbClr val="000000"/>
                </a:solidFill>
                <a:latin typeface="Times New Roman" panose="02020603050405020304" pitchFamily="18" charset="0"/>
                <a:cs typeface="Times New Roman" panose="02020603050405020304" pitchFamily="18" charset="0"/>
              </a:rPr>
              <a:t>Акылбаева М.М.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 xmlns:a16="http://schemas.microsoft.com/office/drawing/2014/main" val="20000"/>
                    </a:ext>
                  </a:extLst>
                </a:gridCol>
                <a:gridCol w="3098905">
                  <a:extLst>
                    <a:ext uri="{9D8B030D-6E8A-4147-A177-3AD203B41FA5}">
                      <a16:colId xmlns=""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3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123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18137</TotalTime>
  <Words>581</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3309</cp:revision>
  <cp:lastPrinted>2021-07-01T03:56:27Z</cp:lastPrinted>
  <dcterms:created xsi:type="dcterms:W3CDTF">2018-03-27T06:03:00Z</dcterms:created>
  <dcterms:modified xsi:type="dcterms:W3CDTF">2025-06-21T08:17:05Z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