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5132663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3008999"/>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0.613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58199"/>
            <a:ext cx="4726961" cy="138499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22 </a:t>
            </a:r>
            <a:r>
              <a:rPr lang="kk-KZ" sz="1050" b="1" kern="1400" dirty="0">
                <a:latin typeface="Times New Roman" panose="02020603050405020304" pitchFamily="18" charset="0"/>
                <a:cs typeface="Times New Roman" panose="02020603050405020304" pitchFamily="18" charset="0"/>
              </a:rPr>
              <a:t>маусымға</a:t>
            </a:r>
            <a:r>
              <a:rPr lang="ru-RU" sz="1050" b="1" kern="1400" dirty="0">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21 маусым с. 20-ден 22 маусым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күндіз жаңбыр, найзағай. Оңтүстік-батыстан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a:t>
            </a:r>
            <a:r>
              <a:rPr lang="kk-KZ" sz="1050" dirty="0">
                <a:latin typeface="Times New Roman" panose="02020603050405020304" pitchFamily="18" charset="0"/>
                <a:cs typeface="Times New Roman" panose="02020603050405020304" pitchFamily="18" charset="0"/>
              </a:rPr>
              <a:t>9-14, екпіні 15-20 м/с. Ауа температурасы түнде 16-18, күндіз 30-32 жылы</a:t>
            </a:r>
            <a:endPar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r>
              <a:rPr lang="kk-KZ" sz="1050" b="1" kern="1400" dirty="0">
                <a:latin typeface="Times New Roman" panose="02020603050405020304" pitchFamily="18" charset="0"/>
                <a:cs typeface="Times New Roman" panose="02020603050405020304" pitchFamily="18" charset="0"/>
              </a:rPr>
              <a:t> 23 маусым</a:t>
            </a:r>
            <a:r>
              <a:rPr lang="ru-RU"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2025 ж. </a:t>
            </a:r>
          </a:p>
          <a:p>
            <a:pPr algn="ctr"/>
            <a:r>
              <a:rPr lang="ru-RU" sz="1050" b="1" kern="1400" dirty="0">
                <a:latin typeface="Times New Roman" panose="02020603050405020304" pitchFamily="18" charset="0"/>
                <a:cs typeface="Times New Roman" panose="02020603050405020304" pitchFamily="18" charset="0"/>
              </a:rPr>
              <a:t>22 маусым </a:t>
            </a:r>
            <a:r>
              <a:rPr lang="ru-RU" sz="1050" b="1" dirty="0">
                <a:latin typeface="Times New Roman" panose="02020603050405020304" pitchFamily="18" charset="0"/>
                <a:cs typeface="Times New Roman" panose="02020603050405020304" pitchFamily="18" charset="0"/>
              </a:rPr>
              <a:t>с. 20-ден 23 </a:t>
            </a:r>
            <a:r>
              <a:rPr lang="ru-RU" sz="1050" b="1" kern="1400" dirty="0">
                <a:latin typeface="Times New Roman" panose="02020603050405020304" pitchFamily="18" charset="0"/>
                <a:cs typeface="Times New Roman" panose="02020603050405020304" pitchFamily="18" charset="0"/>
              </a:rPr>
              <a:t>маусым</a:t>
            </a:r>
            <a:r>
              <a:rPr lang="kk-KZ" sz="1050" b="1" kern="1400" dirty="0">
                <a:latin typeface="Times New Roman" panose="02020603050405020304" pitchFamily="18" charset="0"/>
                <a:cs typeface="Times New Roman" panose="02020603050405020304" pitchFamily="18" charset="0"/>
              </a:rPr>
              <a:t>ғ</a:t>
            </a:r>
            <a:r>
              <a:rPr lang="ru-RU" sz="1050" b="1" kern="1400" dirty="0">
                <a:latin typeface="Times New Roman" panose="02020603050405020304" pitchFamily="18" charset="0"/>
                <a:cs typeface="Times New Roman" panose="02020603050405020304" pitchFamily="18" charset="0"/>
              </a:rPr>
              <a:t>а</a:t>
            </a:r>
            <a:r>
              <a:rPr lang="ru-RU" sz="1050" b="1" dirty="0">
                <a:latin typeface="Times New Roman" panose="02020603050405020304" pitchFamily="18" charset="0"/>
                <a:cs typeface="Times New Roman" panose="02020603050405020304" pitchFamily="18" charset="0"/>
              </a:rPr>
              <a:t> с. 08-ға дейін </a:t>
            </a:r>
          </a:p>
          <a:p>
            <a:pPr algn="just"/>
            <a:r>
              <a:rPr lang="kk-KZ" sz="1050" dirty="0">
                <a:latin typeface="Times New Roman" panose="02020603050405020304" pitchFamily="18" charset="0"/>
                <a:cs typeface="Times New Roman" panose="02020603050405020304" pitchFamily="18" charset="0"/>
              </a:rPr>
              <a:t>        Көшпелі бұлтты,</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050" dirty="0">
                <a:latin typeface="Times New Roman" panose="02020603050405020304" pitchFamily="18" charset="0"/>
                <a:cs typeface="Times New Roman" panose="02020603050405020304" pitchFamily="18" charset="0"/>
              </a:rPr>
              <a:t>жауын-шашынсыз. Онтүстік-батыстан жел соғады</a:t>
            </a:r>
            <a:r>
              <a:rPr lang="ru-RU" sz="1050" kern="1400" dirty="0">
                <a:solidFill>
                  <a:srgbClr val="000000"/>
                </a:solidFill>
                <a:latin typeface="Times New Roman" panose="02020603050405020304" pitchFamily="18" charset="0"/>
                <a:cs typeface="Times New Roman" panose="02020603050405020304" pitchFamily="18" charset="0"/>
              </a:rPr>
              <a:t>, күші 9-14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050" kern="1400" dirty="0">
                <a:latin typeface="Times New Roman" panose="02020603050405020304" pitchFamily="18" charset="0"/>
                <a:ea typeface="Times New Roman" panose="02020603050405020304" pitchFamily="18" charset="0"/>
                <a:cs typeface="Times New Roman" panose="02020603050405020304" pitchFamily="18" charset="0"/>
              </a:rPr>
              <a:t>16-18 </a:t>
            </a:r>
            <a:r>
              <a:rPr lang="ru-RU" sz="105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050" dirty="0">
                <a:latin typeface="Times New Roman" panose="02020603050405020304" pitchFamily="18" charset="0"/>
                <a:cs typeface="Times New Roman" panose="02020603050405020304" pitchFamily="18" charset="0"/>
              </a:rPr>
              <a:t>.</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58477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schemeClr val="tx1"/>
                </a:solidFill>
                <a:latin typeface="Times New Roman" panose="02020603050405020304" pitchFamily="18" charset="0"/>
                <a:cs typeface="Times New Roman" panose="02020603050405020304" pitchFamily="18" charset="0"/>
              </a:rPr>
              <a:t>     </a:t>
            </a:r>
            <a:r>
              <a:rPr lang="ru-RU" sz="1050">
                <a:solidFill>
                  <a:schemeClr val="tx1"/>
                </a:solidFill>
                <a:latin typeface="Times New Roman" panose="02020603050405020304" pitchFamily="18" charset="0"/>
                <a:cs typeface="Times New Roman" panose="02020603050405020304" pitchFamily="18" charset="0"/>
              </a:rPr>
              <a:t>22 </a:t>
            </a:r>
            <a:r>
              <a:rPr lang="ru-RU" sz="1050" dirty="0">
                <a:solidFill>
                  <a:schemeClr val="tx1"/>
                </a:solidFill>
                <a:latin typeface="Times New Roman" panose="02020603050405020304" pitchFamily="18" charset="0"/>
                <a:cs typeface="Times New Roman" panose="02020603050405020304" pitchFamily="18" charset="0"/>
              </a:rPr>
              <a:t>маусымда, </a:t>
            </a:r>
            <a:r>
              <a:rPr lang="ru-RU" sz="1050">
                <a:solidFill>
                  <a:schemeClr val="tx1"/>
                </a:solidFill>
                <a:latin typeface="Times New Roman" panose="02020603050405020304" pitchFamily="18" charset="0"/>
                <a:cs typeface="Times New Roman" panose="02020603050405020304" pitchFamily="18" charset="0"/>
              </a:rPr>
              <a:t>түнде 23 </a:t>
            </a:r>
            <a:r>
              <a:rPr lang="kk-KZ" sz="1050" dirty="0">
                <a:solidFill>
                  <a:schemeClr val="tx1"/>
                </a:solidFill>
                <a:latin typeface="Times New Roman" panose="02020603050405020304" pitchFamily="18" charset="0"/>
                <a:cs typeface="Times New Roman" panose="02020603050405020304" pitchFamily="18" charset="0"/>
              </a:rPr>
              <a:t>муасымда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050" b="1" dirty="0">
                <a:solidFill>
                  <a:srgbClr val="000000"/>
                </a:solidFill>
                <a:latin typeface="Times New Roman" panose="02020603050405020304" pitchFamily="18" charset="0"/>
              </a:rPr>
              <a:t>сейілуіне </a:t>
            </a:r>
            <a:r>
              <a:rPr lang="ru-RU" sz="105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05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050" b="1" dirty="0">
                <a:solidFill>
                  <a:prstClr val="black"/>
                </a:solidFill>
                <a:latin typeface="Times New Roman" panose="02020603050405020304" pitchFamily="18" charset="0"/>
                <a:cs typeface="Times New Roman" panose="02020603050405020304" pitchFamily="18" charset="0"/>
              </a:rPr>
              <a:t>төмен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41861</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6445</cp:revision>
  <cp:lastPrinted>2023-01-16T10:13:34Z</cp:lastPrinted>
  <dcterms:created xsi:type="dcterms:W3CDTF">2018-03-27T06:03:00Z</dcterms:created>
  <dcterms:modified xsi:type="dcterms:W3CDTF">2025-06-21T06:04:14Z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