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339" autoAdjust="0"/>
  </p:normalViewPr>
  <p:slideViewPr>
    <p:cSldViewPr showGuides="1">
      <p:cViewPr varScale="1">
        <p:scale>
          <a:sx n="116" d="100"/>
          <a:sy n="116" d="100"/>
        </p:scale>
        <p:origin x="2184" y="77"/>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69324" y="8804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04704479"/>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171</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20 маусым</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53000" y="46075"/>
            <a:ext cx="4843496" cy="2108269"/>
          </a:xfrm>
          <a:prstGeom prst="rect">
            <a:avLst/>
          </a:prstGeom>
        </p:spPr>
        <p:txBody>
          <a:bodyPr wrap="square">
            <a:spAutoFit/>
          </a:bodyPr>
          <a:lstStyle/>
          <a:p>
            <a:pPr lvl="0" algn="ctr"/>
            <a:r>
              <a:rPr lang="ru-RU" altLang="ru-RU" sz="1150" b="1" dirty="0" err="1">
                <a:latin typeface="Times New Roman" pitchFamily="18" charset="0"/>
                <a:cs typeface="Times New Roman" pitchFamily="18" charset="0"/>
              </a:rPr>
              <a:t>Ақтөбе</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қаласы</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бойынша</a:t>
            </a:r>
            <a:endParaRPr lang="ru-RU" altLang="ru-RU" sz="1150" b="1" dirty="0">
              <a:latin typeface="Times New Roman" pitchFamily="18" charset="0"/>
              <a:cs typeface="Times New Roman" pitchFamily="18" charset="0"/>
            </a:endParaRPr>
          </a:p>
          <a:p>
            <a:pPr algn="ctr"/>
            <a:r>
              <a:rPr lang="ru-RU" sz="1100" b="1" dirty="0">
                <a:latin typeface="Times New Roman" panose="02020603050405020304" pitchFamily="18" charset="0"/>
                <a:cs typeface="Times New Roman" panose="02020603050405020304" pitchFamily="18" charset="0"/>
              </a:rPr>
              <a:t>21 </a:t>
            </a:r>
            <a:r>
              <a:rPr lang="kk-KZ" sz="1100" b="1" dirty="0">
                <a:solidFill>
                  <a:srgbClr val="000000"/>
                </a:solidFill>
                <a:latin typeface="Times New Roman" pitchFamily="18" charset="0"/>
                <a:cs typeface="Times New Roman" pitchFamily="18" charset="0"/>
              </a:rPr>
              <a:t>маусым</a:t>
            </a:r>
            <a:r>
              <a:rPr lang="kk-KZ" altLang="ru-RU" sz="1100" b="1" dirty="0">
                <a:solidFill>
                  <a:srgbClr val="000000"/>
                </a:solidFill>
                <a:latin typeface="Times New Roman" pitchFamily="18" charset="0"/>
                <a:cs typeface="Times New Roman" pitchFamily="18" charset="0"/>
              </a:rPr>
              <a:t>ға </a:t>
            </a:r>
            <a:r>
              <a:rPr lang="kk-KZ" altLang="ru-RU" sz="1150" b="1" dirty="0">
                <a:latin typeface="Times New Roman" pitchFamily="18" charset="0"/>
                <a:cs typeface="Times New Roman" pitchFamily="18" charset="0"/>
              </a:rPr>
              <a:t>ауа-райы болжамы</a:t>
            </a:r>
            <a:endParaRPr lang="ru-RU" altLang="ru-RU" sz="1150" b="1" dirty="0">
              <a:latin typeface="Times New Roman" pitchFamily="18" charset="0"/>
              <a:cs typeface="Times New Roman" pitchFamily="18" charset="0"/>
            </a:endParaRPr>
          </a:p>
          <a:p>
            <a:pPr algn="ctr"/>
            <a:r>
              <a:rPr lang="ru-RU" altLang="ru-RU" sz="1150" b="1" dirty="0">
                <a:solidFill>
                  <a:srgbClr val="000000"/>
                </a:solidFill>
                <a:latin typeface="Times New Roman" pitchFamily="18" charset="0"/>
                <a:cs typeface="Times New Roman" pitchFamily="18" charset="0"/>
              </a:rPr>
              <a:t>2025 ж. </a:t>
            </a:r>
            <a:r>
              <a:rPr lang="ru-RU" altLang="ru-RU" sz="1200" b="1" dirty="0">
                <a:latin typeface="Times New Roman" panose="02020603050405020304" pitchFamily="18" charset="0"/>
                <a:cs typeface="Times New Roman" panose="02020603050405020304" pitchFamily="18" charset="0"/>
              </a:rPr>
              <a:t>20</a:t>
            </a:r>
            <a:r>
              <a:rPr lang="ru-RU" sz="1200" b="1" dirty="0">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itchFamily="18" charset="0"/>
                <a:cs typeface="Times New Roman" pitchFamily="18" charset="0"/>
              </a:rPr>
              <a:t>маусым</a:t>
            </a:r>
            <a:r>
              <a:rPr lang="ru-RU" altLang="ru-RU" sz="1150" b="1" dirty="0" err="1">
                <a:solidFill>
                  <a:srgbClr val="000000"/>
                </a:solidFill>
                <a:latin typeface="Times New Roman" pitchFamily="18" charset="0"/>
                <a:cs typeface="Times New Roman" pitchFamily="18" charset="0"/>
              </a:rPr>
              <a:t>сағ</a:t>
            </a:r>
            <a:r>
              <a:rPr lang="ru-RU" altLang="ru-RU" sz="1150" b="1" dirty="0">
                <a:solidFill>
                  <a:srgbClr val="000000"/>
                </a:solidFill>
                <a:latin typeface="Times New Roman" pitchFamily="18" charset="0"/>
                <a:cs typeface="Times New Roman" pitchFamily="18" charset="0"/>
              </a:rPr>
              <a:t>. 20-дан </a:t>
            </a:r>
            <a:r>
              <a:rPr lang="ru-RU" altLang="ru-RU" sz="1100" b="1" dirty="0">
                <a:latin typeface="Times New Roman" panose="02020603050405020304" pitchFamily="18" charset="0"/>
                <a:cs typeface="Times New Roman" panose="02020603050405020304" pitchFamily="18" charset="0"/>
              </a:rPr>
              <a:t>21</a:t>
            </a:r>
            <a:r>
              <a:rPr lang="ru-RU" sz="1100" b="1" dirty="0">
                <a:latin typeface="Times New Roman" panose="02020603050405020304" pitchFamily="18" charset="0"/>
                <a:cs typeface="Times New Roman" panose="02020603050405020304" pitchFamily="18" charset="0"/>
              </a:rPr>
              <a:t> </a:t>
            </a:r>
            <a:r>
              <a:rPr lang="kk-KZ" sz="1100" b="1" dirty="0">
                <a:solidFill>
                  <a:srgbClr val="000000"/>
                </a:solidFill>
                <a:latin typeface="Times New Roman" pitchFamily="18" charset="0"/>
                <a:cs typeface="Times New Roman" pitchFamily="18" charset="0"/>
              </a:rPr>
              <a:t>маусым</a:t>
            </a:r>
            <a:r>
              <a:rPr lang="kk-KZ" altLang="ru-RU" sz="1100" b="1" dirty="0">
                <a:solidFill>
                  <a:srgbClr val="000000"/>
                </a:solidFill>
                <a:latin typeface="Times New Roman" pitchFamily="18" charset="0"/>
                <a:cs typeface="Times New Roman" pitchFamily="18" charset="0"/>
              </a:rPr>
              <a:t>ға </a:t>
            </a:r>
            <a:r>
              <a:rPr lang="ru-RU" altLang="ru-RU" sz="1150" b="1" dirty="0" err="1">
                <a:solidFill>
                  <a:srgbClr val="000000"/>
                </a:solidFill>
                <a:latin typeface="Times New Roman" pitchFamily="18" charset="0"/>
                <a:cs typeface="Times New Roman" pitchFamily="18" charset="0"/>
              </a:rPr>
              <a:t>сағ</a:t>
            </a:r>
            <a:r>
              <a:rPr lang="ru-RU" altLang="ru-RU" sz="1150" b="1" dirty="0">
                <a:solidFill>
                  <a:srgbClr val="000000"/>
                </a:solidFill>
                <a:latin typeface="Times New Roman" pitchFamily="18" charset="0"/>
                <a:cs typeface="Times New Roman" pitchFamily="18" charset="0"/>
              </a:rPr>
              <a:t>. 20-ға </a:t>
            </a:r>
            <a:r>
              <a:rPr lang="ru-RU" altLang="ru-RU" sz="1150" b="1" dirty="0" err="1">
                <a:solidFill>
                  <a:srgbClr val="000000"/>
                </a:solidFill>
                <a:latin typeface="Times New Roman" pitchFamily="18" charset="0"/>
                <a:cs typeface="Times New Roman" pitchFamily="18" charset="0"/>
              </a:rPr>
              <a:t>дейін</a:t>
            </a:r>
            <a:endParaRPr lang="ru-RU" altLang="ru-RU" sz="1150" b="1" dirty="0">
              <a:solidFill>
                <a:srgbClr val="000000"/>
              </a:solidFill>
              <a:latin typeface="Times New Roman" pitchFamily="18" charset="0"/>
              <a:cs typeface="Times New Roman" pitchFamily="18" charset="0"/>
              <a:sym typeface="+mn-ea"/>
            </a:endParaRPr>
          </a:p>
          <a:p>
            <a:pPr algn="just"/>
            <a:r>
              <a:rPr lang="kk-KZ" sz="1200" dirty="0">
                <a:latin typeface="Times New Roman" panose="02020603050405020304" pitchFamily="18" charset="0"/>
                <a:cs typeface="Times New Roman" panose="02020603050405020304" pitchFamily="18" charset="0"/>
              </a:rPr>
              <a:t>Көшпелі бұлтты, күндіз аздаған жаңбыр жауады. </a:t>
            </a:r>
            <a:r>
              <a:rPr lang="kk-KZ" sz="1200" kern="1400" dirty="0">
                <a:solidFill>
                  <a:srgbClr val="000000"/>
                </a:solidFill>
                <a:latin typeface="Times New Roman" panose="02020603050405020304" pitchFamily="18" charset="0"/>
              </a:rPr>
              <a:t>Оң</a:t>
            </a:r>
            <a:r>
              <a:rPr lang="kk-KZ" sz="1200" kern="1400" dirty="0">
                <a:solidFill>
                  <a:srgbClr val="000000"/>
                </a:solidFill>
                <a:latin typeface="Times New Roman" panose="02020603050405020304" pitchFamily="18" charset="0"/>
                <a:ea typeface="Times New Roman" panose="02020603050405020304" pitchFamily="18" charset="0"/>
              </a:rPr>
              <a:t>түстік-батыстан жел соғады</a:t>
            </a:r>
            <a:r>
              <a:rPr lang="kk-KZ" sz="1200" dirty="0">
                <a:latin typeface="Times New Roman" panose="02020603050405020304" pitchFamily="18" charset="0"/>
                <a:cs typeface="Times New Roman" panose="02020603050405020304" pitchFamily="18" charset="0"/>
              </a:rPr>
              <a:t>, күші 9-14, күндіз екпіні 15-20 м/с. Ауа температурасы түнде 13-18, күндіз 24-26 градус жылы болады.</a:t>
            </a:r>
          </a:p>
          <a:p>
            <a:pPr algn="ct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  </a:t>
            </a:r>
            <a:r>
              <a:rPr lang="ru-RU" sz="1200" b="1" dirty="0">
                <a:latin typeface="Times New Roman" panose="02020603050405020304" pitchFamily="18" charset="0"/>
                <a:cs typeface="Times New Roman" panose="02020603050405020304" pitchFamily="18" charset="0"/>
              </a:rPr>
              <a:t>22 </a:t>
            </a:r>
            <a:r>
              <a:rPr lang="kk-KZ" sz="1200" b="1" dirty="0">
                <a:solidFill>
                  <a:srgbClr val="000000"/>
                </a:solidFill>
                <a:latin typeface="Times New Roman" pitchFamily="18" charset="0"/>
                <a:cs typeface="Times New Roman" pitchFamily="18" charset="0"/>
              </a:rPr>
              <a:t>маусым</a:t>
            </a:r>
            <a:r>
              <a:rPr lang="kk-KZ" altLang="ru-RU" sz="1200" b="1" dirty="0">
                <a:solidFill>
                  <a:srgbClr val="000000"/>
                </a:solidFill>
                <a:latin typeface="Times New Roman" pitchFamily="18" charset="0"/>
                <a:cs typeface="Times New Roman" pitchFamily="18" charset="0"/>
              </a:rPr>
              <a:t>ға </a:t>
            </a:r>
          </a:p>
          <a:p>
            <a:pPr algn="ctr"/>
            <a:r>
              <a:rPr lang="ru-RU" sz="1200" b="1" dirty="0">
                <a:solidFill>
                  <a:srgbClr val="000000"/>
                </a:solidFill>
                <a:latin typeface="Times New Roman" pitchFamily="18" charset="0"/>
                <a:cs typeface="Times New Roman" pitchFamily="18" charset="0"/>
              </a:rPr>
              <a:t>2025 ж. </a:t>
            </a:r>
            <a:r>
              <a:rPr lang="ru-RU" sz="1200" b="1" dirty="0">
                <a:latin typeface="Times New Roman" panose="02020603050405020304" pitchFamily="18" charset="0"/>
                <a:cs typeface="Times New Roman" panose="02020603050405020304" pitchFamily="18" charset="0"/>
              </a:rPr>
              <a:t>21 </a:t>
            </a:r>
            <a:r>
              <a:rPr lang="kk-KZ" sz="1200" b="1" dirty="0">
                <a:solidFill>
                  <a:srgbClr val="000000"/>
                </a:solidFill>
                <a:latin typeface="Times New Roman" pitchFamily="18" charset="0"/>
                <a:cs typeface="Times New Roman" pitchFamily="18" charset="0"/>
              </a:rPr>
              <a:t>маусым</a:t>
            </a:r>
            <a:r>
              <a:rPr lang="kk-KZ" altLang="ru-RU" sz="1200" b="1" dirty="0">
                <a:solidFill>
                  <a:srgbClr val="000000"/>
                </a:solidFill>
                <a:latin typeface="Times New Roman" pitchFamily="18" charset="0"/>
                <a:cs typeface="Times New Roman" pitchFamily="18" charset="0"/>
              </a:rPr>
              <a:t>ға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22</a:t>
            </a:r>
            <a:r>
              <a:rPr lang="kk-KZ" sz="1200" b="1" dirty="0">
                <a:solidFill>
                  <a:srgbClr val="000000"/>
                </a:solidFill>
                <a:latin typeface="Times New Roman" pitchFamily="18" charset="0"/>
                <a:cs typeface="Times New Roman" pitchFamily="18" charset="0"/>
              </a:rPr>
              <a:t> маусым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08-ге </a:t>
            </a:r>
            <a:r>
              <a:rPr lang="ru-RU" sz="1200" b="1" dirty="0" err="1">
                <a:solidFill>
                  <a:srgbClr val="000000"/>
                </a:solidFill>
                <a:latin typeface="Times New Roman" pitchFamily="18" charset="0"/>
                <a:cs typeface="Times New Roman" pitchFamily="18" charset="0"/>
              </a:rPr>
              <a:t>дейін</a:t>
            </a:r>
            <a:endParaRPr lang="ru-RU" sz="1200" b="1" dirty="0">
              <a:solidFill>
                <a:srgbClr val="000000"/>
              </a:solidFill>
              <a:latin typeface="Times New Roman" pitchFamily="18" charset="0"/>
              <a:cs typeface="Times New Roman" pitchFamily="18" charset="0"/>
            </a:endParaRPr>
          </a:p>
          <a:p>
            <a:pPr algn="just"/>
            <a:r>
              <a:rPr lang="kk-KZ" sz="1200" dirty="0">
                <a:latin typeface="Times New Roman" panose="02020603050405020304" pitchFamily="18" charset="0"/>
                <a:cs typeface="Times New Roman" panose="02020603050405020304" pitchFamily="18" charset="0"/>
              </a:rPr>
              <a:t>Көшпелі бұлтты, жауын-шашынсыз. </a:t>
            </a:r>
            <a:r>
              <a:rPr lang="kk-KZ" sz="1200" kern="1400" dirty="0">
                <a:solidFill>
                  <a:srgbClr val="000000"/>
                </a:solidFill>
                <a:latin typeface="Times New Roman" panose="02020603050405020304" pitchFamily="18" charset="0"/>
              </a:rPr>
              <a:t>Оңтүстік-батыстан, батыстан</a:t>
            </a:r>
            <a:r>
              <a:rPr lang="kk-KZ" sz="1200" kern="1400" dirty="0">
                <a:solidFill>
                  <a:srgbClr val="000000"/>
                </a:solidFill>
                <a:latin typeface="Times New Roman" panose="02020603050405020304" pitchFamily="18" charset="0"/>
                <a:ea typeface="Times New Roman" panose="02020603050405020304" pitchFamily="18" charset="0"/>
              </a:rPr>
              <a:t> жел соғады</a:t>
            </a:r>
            <a:r>
              <a:rPr lang="kk-KZ" sz="1200" dirty="0">
                <a:latin typeface="Times New Roman" panose="02020603050405020304" pitchFamily="18" charset="0"/>
                <a:cs typeface="Times New Roman" panose="02020603050405020304" pitchFamily="18" charset="0"/>
              </a:rPr>
              <a:t>, күші 5-10 м/с. Ауа температурасы түнде 13-15 градус жылы болады.</a:t>
            </a: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546252422"/>
              </p:ext>
            </p:extLst>
          </p:nvPr>
        </p:nvGraphicFramePr>
        <p:xfrm>
          <a:off x="5009368" y="4017596"/>
          <a:ext cx="4667576" cy="2150458"/>
        </p:xfrm>
        <a:graphic>
          <a:graphicData uri="http://schemas.openxmlformats.org/drawingml/2006/table">
            <a:tbl>
              <a:tblPr firstRow="1" bandRow="1">
                <a:tableStyleId>{5C22544A-7EE6-4342-B048-85BDC9FD1C3A}</a:tableStyleId>
              </a:tblPr>
              <a:tblGrid>
                <a:gridCol w="1800770">
                  <a:extLst>
                    <a:ext uri="{9D8B030D-6E8A-4147-A177-3AD203B41FA5}">
                      <a16:colId xmlns:a16="http://schemas.microsoft.com/office/drawing/2014/main" val="3583770891"/>
                    </a:ext>
                  </a:extLst>
                </a:gridCol>
                <a:gridCol w="1428237">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48007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31588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0.008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725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7255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852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0.170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7255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46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0.</a:t>
                      </a:r>
                      <a:r>
                        <a:rPr lang="en-US" sz="1000" b="0" i="0" u="none" strike="noStrike" dirty="0">
                          <a:solidFill>
                            <a:srgbClr val="000000"/>
                          </a:solidFill>
                          <a:effectLst/>
                          <a:latin typeface="Times New Roman" panose="02020603050405020304" pitchFamily="18" charset="0"/>
                          <a:cs typeface="Times New Roman" panose="02020603050405020304" pitchFamily="18" charset="0"/>
                        </a:rPr>
                        <a:t>2</a:t>
                      </a:r>
                      <a:r>
                        <a:rPr lang="ru-RU" sz="1000" b="0" i="0" u="none" strike="noStrike" dirty="0">
                          <a:solidFill>
                            <a:srgbClr val="000000"/>
                          </a:solidFill>
                          <a:effectLst/>
                          <a:latin typeface="Times New Roman" panose="02020603050405020304" pitchFamily="18" charset="0"/>
                          <a:cs typeface="Times New Roman" panose="02020603050405020304" pitchFamily="18" charset="0"/>
                        </a:rPr>
                        <a:t>28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6430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16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0.</a:t>
                      </a:r>
                      <a:r>
                        <a:rPr lang="en-US" sz="1000" b="0" i="0" u="none" strike="noStrike" dirty="0">
                          <a:solidFill>
                            <a:srgbClr val="000000"/>
                          </a:solidFill>
                          <a:effectLst/>
                          <a:latin typeface="Times New Roman" panose="02020603050405020304" pitchFamily="18" charset="0"/>
                          <a:cs typeface="Times New Roman" panose="02020603050405020304" pitchFamily="18" charset="0"/>
                        </a:rPr>
                        <a:t>0</a:t>
                      </a:r>
                      <a:r>
                        <a:rPr lang="ru-RU" sz="1000" b="0" i="0" u="none" strike="noStrike" dirty="0">
                          <a:solidFill>
                            <a:srgbClr val="000000"/>
                          </a:solidFill>
                          <a:effectLst/>
                          <a:latin typeface="Times New Roman" panose="02020603050405020304" pitchFamily="18" charset="0"/>
                          <a:cs typeface="Times New Roman" panose="02020603050405020304" pitchFamily="18" charset="0"/>
                        </a:rPr>
                        <a:t>40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7255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a:solidFill>
                            <a:srgbClr val="000000"/>
                          </a:solidFill>
                          <a:effectLst/>
                          <a:latin typeface="Times New Roman" panose="02020603050405020304" pitchFamily="18" charset="0"/>
                          <a:cs typeface="Times New Roman" panose="02020603050405020304" pitchFamily="18" charset="0"/>
                        </a:rPr>
                        <a:t>0</a:t>
                      </a:r>
                      <a:r>
                        <a:rPr lang="kk-KZ" sz="1000" b="0" i="0" u="none" strike="noStrike" dirty="0">
                          <a:solidFill>
                            <a:srgbClr val="000000"/>
                          </a:solidFill>
                          <a:effectLst/>
                          <a:latin typeface="Times New Roman" panose="02020603050405020304" pitchFamily="18" charset="0"/>
                          <a:cs typeface="Times New Roman" panose="02020603050405020304" pitchFamily="18" charset="0"/>
                        </a:rPr>
                        <a:t>.225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59267853"/>
              </p:ext>
            </p:extLst>
          </p:nvPr>
        </p:nvGraphicFramePr>
        <p:xfrm>
          <a:off x="5046901" y="6260465"/>
          <a:ext cx="4824413" cy="365760"/>
        </p:xfrm>
        <a:graphic>
          <a:graphicData uri="http://schemas.openxmlformats.org/drawingml/2006/table">
            <a:tbl>
              <a:tblPr/>
              <a:tblGrid>
                <a:gridCol w="4824413">
                  <a:extLst>
                    <a:ext uri="{9D8B030D-6E8A-4147-A177-3AD203B41FA5}">
                      <a16:colId xmlns:a16="http://schemas.microsoft.com/office/drawing/2014/main"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20 маусымдағы </a:t>
            </a:r>
            <a:r>
              <a:rPr lang="ru-RU" altLang="ru-RU" sz="1200" b="1" dirty="0">
                <a:latin typeface="Times New Roman" panose="02020603050405020304" pitchFamily="18" charset="0"/>
                <a:cs typeface="Times New Roman" panose="02020603050405020304" pitchFamily="18" charset="0"/>
              </a:rPr>
              <a:t>Ақтөбе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17294" y="2304148"/>
            <a:ext cx="4714908" cy="98488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150" dirty="0">
                <a:solidFill>
                  <a:schemeClr val="tx1"/>
                </a:solidFill>
                <a:latin typeface="Times New Roman" panose="02020603050405020304" pitchFamily="18" charset="0"/>
                <a:cs typeface="Times New Roman" panose="02020603050405020304" pitchFamily="18" charset="0"/>
              </a:rPr>
              <a:t>2025 жылғы 20 маусымда, 21 маусымда түнде </a:t>
            </a:r>
            <a:r>
              <a:rPr lang="ru-RU" sz="1150" dirty="0" err="1">
                <a:solidFill>
                  <a:schemeClr val="tx1"/>
                </a:solidFill>
                <a:latin typeface="Times New Roman" panose="02020603050405020304" pitchFamily="18" charset="0"/>
                <a:cs typeface="Times New Roman" panose="02020603050405020304" pitchFamily="18" charset="0"/>
              </a:rPr>
              <a:t>метеорологиялық</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атмосферасында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заттардың</a:t>
            </a:r>
            <a:r>
              <a:rPr lang="ru-RU" sz="1150" dirty="0">
                <a:solidFill>
                  <a:schemeClr val="tx1"/>
                </a:solidFill>
                <a:latin typeface="Times New Roman" panose="02020603050405020304" pitchFamily="18" charset="0"/>
                <a:cs typeface="Times New Roman" panose="02020603050405020304" pitchFamily="18" charset="0"/>
              </a:rPr>
              <a:t> </a:t>
            </a:r>
            <a:r>
              <a:rPr lang="kk-KZ" sz="1150" b="1" dirty="0">
                <a:solidFill>
                  <a:schemeClr val="tx1"/>
                </a:solidFill>
                <a:latin typeface="Times New Roman" panose="02020603050405020304" pitchFamily="18" charset="0"/>
                <a:cs typeface="Times New Roman" panose="02020603050405020304" pitchFamily="18" charset="0"/>
              </a:rPr>
              <a:t>сейілуіне</a:t>
            </a:r>
            <a:r>
              <a:rPr lang="ru-RU" sz="1150" b="1"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ықпал</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етеді</a:t>
            </a:r>
            <a:r>
              <a:rPr lang="ru-RU" sz="1150" dirty="0">
                <a:solidFill>
                  <a:schemeClr val="tx1"/>
                </a:solidFill>
                <a:latin typeface="Times New Roman" panose="02020603050405020304" pitchFamily="18" charset="0"/>
                <a:cs typeface="Times New Roman" panose="02020603050405020304" pitchFamily="18" charset="0"/>
              </a:rPr>
              <a:t>.</a:t>
            </a:r>
          </a:p>
          <a:p>
            <a:pPr indent="185738" algn="just"/>
            <a:r>
              <a:rPr lang="ru-RU" sz="1150" dirty="0" err="1">
                <a:solidFill>
                  <a:schemeClr val="tx1"/>
                </a:solidFill>
                <a:latin typeface="Times New Roman" panose="02020603050405020304" pitchFamily="18" charset="0"/>
                <a:cs typeface="Times New Roman" panose="02020603050405020304" pitchFamily="18" charset="0"/>
              </a:rPr>
              <a:t>Жалпы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sz="1200" dirty="0">
                <a:solidFill>
                  <a:srgbClr val="000000"/>
                </a:solidFill>
                <a:latin typeface="Times New Roman" panose="02020603050405020304" pitchFamily="18" charset="0"/>
              </a:rPr>
              <a:t>төмен</a:t>
            </a:r>
            <a:r>
              <a:rPr lang="kk-KZ" altLang="en-US" sz="1200" dirty="0">
                <a:solidFill>
                  <a:srgbClr val="000000"/>
                </a:solidFill>
                <a:latin typeface="Times New Roman" panose="02020603050405020304" pitchFamily="18" charset="0"/>
              </a:rPr>
              <a:t> </a:t>
            </a:r>
            <a:r>
              <a:rPr lang="kk-KZ" sz="1150" dirty="0">
                <a:solidFill>
                  <a:srgbClr val="000000"/>
                </a:solidFill>
                <a:latin typeface="Times New Roman" panose="02020603050405020304" pitchFamily="18" charset="0"/>
                <a:cs typeface="Times New Roman" panose="02020603050405020304" pitchFamily="18" charset="0"/>
              </a:rPr>
              <a:t>б</a:t>
            </a:r>
            <a:r>
              <a:rPr lang="ru-RU" sz="1150" dirty="0" err="1">
                <a:solidFill>
                  <a:schemeClr val="tx1"/>
                </a:solidFill>
                <a:latin typeface="Times New Roman" panose="02020603050405020304" pitchFamily="18" charset="0"/>
                <a:cs typeface="Times New Roman" panose="02020603050405020304" pitchFamily="18" charset="0"/>
              </a:rPr>
              <a:t>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17294" y="3261865"/>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92605"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a:solidFill>
                  <a:srgbClr val="000000"/>
                </a:solidFill>
                <a:latin typeface="Times New Roman" panose="02020603050405020304" pitchFamily="18" charset="0"/>
                <a:cs typeface="Times New Roman" panose="02020603050405020304" pitchFamily="18" charset="0"/>
              </a:rPr>
              <a:t>Дайындаған:Аманжолқызы А./</a:t>
            </a:r>
            <a:r>
              <a:rPr lang="kk-KZ" altLang="ru-RU" sz="1200" b="1" i="1" dirty="0">
                <a:solidFill>
                  <a:srgbClr val="000000"/>
                </a:solidFill>
                <a:latin typeface="Times New Roman" panose="02020603050405020304" pitchFamily="18" charset="0"/>
                <a:cs typeface="Times New Roman" panose="02020603050405020304" pitchFamily="18" charset="0"/>
              </a:rPr>
              <a:t>Сұлтанова Н.А.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val="20000"/>
                    </a:ext>
                  </a:extLst>
                </a:gridCol>
                <a:gridCol w="3146585">
                  <a:extLst>
                    <a:ext uri="{9D8B030D-6E8A-4147-A177-3AD203B41FA5}">
                      <a16:colId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29359</TotalTime>
  <Words>631</Words>
  <Application>Microsoft Office PowerPoint</Application>
  <PresentationFormat>Лист A4 (210x297 мм)</PresentationFormat>
  <Paragraphs>94</Paragraphs>
  <Slides>2</Slides>
  <Notes>1</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5736</cp:revision>
  <cp:lastPrinted>2021-07-01T07:38:07Z</cp:lastPrinted>
  <dcterms:created xsi:type="dcterms:W3CDTF">2018-03-27T06:03:00Z</dcterms:created>
  <dcterms:modified xsi:type="dcterms:W3CDTF">2025-06-20T07:19:56Z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