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490"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 xmlns:a16="http://schemas.microsoft.com/office/drawing/2014/main"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№160 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09 маусым</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 xmlns:a16="http://schemas.microsoft.com/office/drawing/2014/main"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0" name="Прямоугольник 19"/>
          <p:cNvSpPr/>
          <p:nvPr/>
        </p:nvSpPr>
        <p:spPr>
          <a:xfrm>
            <a:off x="4952999" y="114300"/>
            <a:ext cx="4824413" cy="2492990"/>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10 маусымға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050" b="1" dirty="0" smtClean="0">
                <a:latin typeface="Times New Roman" pitchFamily="18" charset="0"/>
                <a:cs typeface="Times New Roman" pitchFamily="18" charset="0"/>
              </a:rPr>
              <a:t>2025 </a:t>
            </a:r>
            <a:r>
              <a:rPr lang="ru-RU" sz="1050" b="1" dirty="0" err="1" smtClean="0">
                <a:latin typeface="Times New Roman" pitchFamily="18" charset="0"/>
                <a:cs typeface="Times New Roman" pitchFamily="18" charset="0"/>
              </a:rPr>
              <a:t>жылғы </a:t>
            </a:r>
            <a:r>
              <a:rPr lang="ru-RU" sz="1050" b="1" dirty="0" smtClean="0">
                <a:latin typeface="Times New Roman" pitchFamily="18" charset="0"/>
                <a:cs typeface="Times New Roman" pitchFamily="18" charset="0"/>
              </a:rPr>
              <a:t>09 </a:t>
            </a:r>
            <a:r>
              <a:rPr lang="ru-RU" sz="1050" b="1" dirty="0" err="1" smtClean="0">
                <a:latin typeface="Times New Roman" pitchFamily="18" charset="0"/>
                <a:cs typeface="Times New Roman" pitchFamily="18" charset="0"/>
              </a:rPr>
              <a:t>маусым</a:t>
            </a:r>
            <a:r>
              <a:rPr lang="ru-RU" sz="1050" b="1" dirty="0" smtClean="0">
                <a:latin typeface="Times New Roman" pitchFamily="18" charset="0"/>
                <a:cs typeface="Times New Roman" pitchFamily="18" charset="0"/>
              </a:rPr>
              <a:t>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20-дан </a:t>
            </a:r>
            <a:r>
              <a:rPr lang="ru-RU" sz="1050" b="1" dirty="0" err="1" smtClean="0">
                <a:latin typeface="Times New Roman" pitchFamily="18" charset="0"/>
                <a:cs typeface="Times New Roman" pitchFamily="18" charset="0"/>
              </a:rPr>
              <a:t>бастап</a:t>
            </a:r>
            <a:r>
              <a:rPr lang="ru-RU" sz="1050" b="1" dirty="0" smtClean="0">
                <a:latin typeface="Times New Roman" pitchFamily="18" charset="0"/>
                <a:cs typeface="Times New Roman" pitchFamily="18" charset="0"/>
              </a:rPr>
              <a:t> 10</a:t>
            </a:r>
            <a:r>
              <a:rPr lang="kk-KZ" sz="1050" b="1" dirty="0" smtClean="0">
                <a:latin typeface="Times New Roman" pitchFamily="18" charset="0"/>
                <a:cs typeface="Times New Roman" pitchFamily="18" charset="0"/>
              </a:rPr>
              <a:t> маусым </a:t>
            </a:r>
            <a:r>
              <a:rPr lang="ru-RU" sz="1050" b="1" dirty="0" err="1" smtClean="0">
                <a:latin typeface="Times New Roman" pitchFamily="18" charset="0"/>
                <a:cs typeface="Times New Roman" pitchFamily="18" charset="0"/>
              </a:rPr>
              <a:t>сағ.</a:t>
            </a:r>
            <a:r>
              <a:rPr lang="ru-RU" sz="1050" b="1" dirty="0" smtClean="0">
                <a:latin typeface="Times New Roman" pitchFamily="18" charset="0"/>
                <a:cs typeface="Times New Roman" pitchFamily="18" charset="0"/>
              </a:rPr>
              <a:t> 20-ға </a:t>
            </a:r>
            <a:r>
              <a:rPr lang="ru-RU" sz="1050" b="1" dirty="0" err="1" smtClean="0">
                <a:latin typeface="Times New Roman" pitchFamily="18" charset="0"/>
                <a:cs typeface="Times New Roman" pitchFamily="18" charset="0"/>
              </a:rPr>
              <a:t>дейін</a:t>
            </a:r>
            <a:endParaRPr lang="ru-RU" sz="1050" b="1" dirty="0" smtClean="0">
              <a:latin typeface="Times New Roman" pitchFamily="18" charset="0"/>
              <a:cs typeface="Times New Roman" pitchFamily="18" charset="0"/>
            </a:endParaRPr>
          </a:p>
          <a:p>
            <a:r>
              <a:rPr lang="kk-KZ" sz="1200" dirty="0" smtClean="0">
                <a:latin typeface="Times New Roman" pitchFamily="18" charset="0"/>
                <a:cs typeface="Times New Roman" pitchFamily="18" charset="0"/>
              </a:rPr>
              <a:t>Көшпелі бұлтты, жауын-шашынсыз. Солтүстік-шығыстан жел соғады, </a:t>
            </a:r>
            <a:r>
              <a:rPr lang="kk-KZ" sz="1200" smtClean="0">
                <a:latin typeface="Times New Roman" pitchFamily="18" charset="0"/>
                <a:cs typeface="Times New Roman" pitchFamily="18" charset="0"/>
              </a:rPr>
              <a:t>күші </a:t>
            </a:r>
            <a:r>
              <a:rPr lang="kk-KZ" sz="1200" smtClean="0">
                <a:latin typeface="Times New Roman" pitchFamily="18" charset="0"/>
                <a:cs typeface="Times New Roman" pitchFamily="18" charset="0"/>
              </a:rPr>
              <a:t>5-10, екпіні 14 </a:t>
            </a:r>
            <a:r>
              <a:rPr lang="kk-KZ" sz="1200" dirty="0" smtClean="0">
                <a:latin typeface="Times New Roman" pitchFamily="18" charset="0"/>
                <a:cs typeface="Times New Roman" pitchFamily="18" charset="0"/>
              </a:rPr>
              <a:t>м/с. Ауа температурасы түнде 15-17, күндіз 33-35 градус жылы.</a:t>
            </a:r>
          </a:p>
          <a:p>
            <a:endParaRPr lang="en-US"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11 маусымға</a:t>
            </a:r>
          </a:p>
          <a:p>
            <a:pPr marL="228600" indent="-228600" algn="ctr"/>
            <a:r>
              <a:rPr lang="ru-RU" sz="1200" b="1" dirty="0" smtClean="0">
                <a:latin typeface="Times New Roman" pitchFamily="18" charset="0"/>
                <a:ea typeface="Times New Roman KZ" pitchFamily="18" charset="0"/>
                <a:cs typeface="Times New Roman" pitchFamily="18" charset="0"/>
              </a:rPr>
              <a:t>2025 </a:t>
            </a:r>
            <a:r>
              <a:rPr lang="ru-RU" sz="1200" b="1" dirty="0" err="1" smtClean="0">
                <a:latin typeface="Times New Roman" pitchFamily="18" charset="0"/>
                <a:ea typeface="Times New Roman KZ" pitchFamily="18" charset="0"/>
                <a:cs typeface="Times New Roman" pitchFamily="18" charset="0"/>
              </a:rPr>
              <a:t>жылғы </a:t>
            </a:r>
            <a:r>
              <a:rPr lang="ru-RU" sz="1200" b="1" dirty="0" smtClean="0">
                <a:latin typeface="Times New Roman" pitchFamily="18" charset="0"/>
                <a:ea typeface="Times New Roman KZ" pitchFamily="18" charset="0"/>
                <a:cs typeface="Times New Roman" pitchFamily="18" charset="0"/>
              </a:rPr>
              <a:t>10 </a:t>
            </a:r>
            <a:r>
              <a:rPr lang="ru-RU" sz="1200" b="1" dirty="0" err="1" smtClean="0">
                <a:latin typeface="Times New Roman" pitchFamily="18" charset="0"/>
                <a:ea typeface="Times New Roman KZ" pitchFamily="18" charset="0"/>
                <a:cs typeface="Times New Roman" pitchFamily="18" charset="0"/>
              </a:rPr>
              <a:t>маусым</a:t>
            </a:r>
            <a:r>
              <a:rPr lang="kk-KZ" alt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20-дан </a:t>
            </a:r>
            <a:r>
              <a:rPr lang="ru-RU" sz="1200" b="1" dirty="0" err="1" smtClean="0">
                <a:latin typeface="Times New Roman" pitchFamily="18" charset="0"/>
                <a:ea typeface="Times New Roman KZ" pitchFamily="18" charset="0"/>
                <a:cs typeface="Times New Roman" pitchFamily="18" charset="0"/>
              </a:rPr>
              <a:t>бастап</a:t>
            </a:r>
            <a:r>
              <a:rPr lang="ru-RU" sz="1200" b="1" dirty="0" smtClean="0">
                <a:latin typeface="Times New Roman" pitchFamily="18" charset="0"/>
                <a:ea typeface="Times New Roman KZ" pitchFamily="18" charset="0"/>
                <a:cs typeface="Times New Roman" pitchFamily="18" charset="0"/>
              </a:rPr>
              <a:t> 11 </a:t>
            </a:r>
            <a:r>
              <a:rPr lang="ru-RU" sz="1200" b="1" dirty="0" err="1" smtClean="0">
                <a:latin typeface="Times New Roman" pitchFamily="18" charset="0"/>
                <a:ea typeface="Times New Roman KZ" pitchFamily="18" charset="0"/>
                <a:cs typeface="Times New Roman" pitchFamily="18" charset="0"/>
              </a:rPr>
              <a:t>маусым</a:t>
            </a:r>
            <a:r>
              <a:rPr lang="ru-RU" sz="1200" b="1" dirty="0" smtClean="0">
                <a:latin typeface="Times New Roman" pitchFamily="18" charset="0"/>
                <a:ea typeface="Times New Roman KZ" pitchFamily="18" charset="0"/>
                <a:cs typeface="Times New Roman" pitchFamily="18" charset="0"/>
              </a:rPr>
              <a:t> </a:t>
            </a:r>
            <a:r>
              <a:rPr lang="ru-RU" sz="1200" b="1" dirty="0" err="1" smtClean="0">
                <a:latin typeface="Times New Roman" pitchFamily="18" charset="0"/>
                <a:ea typeface="Times New Roman KZ" pitchFamily="18" charset="0"/>
                <a:cs typeface="Times New Roman" pitchFamily="18" charset="0"/>
              </a:rPr>
              <a:t>сағ</a:t>
            </a:r>
            <a:r>
              <a:rPr lang="ru-RU" sz="1200" b="1" dirty="0" smtClean="0">
                <a:latin typeface="Times New Roman" pitchFamily="18" charset="0"/>
                <a:ea typeface="Times New Roman KZ" pitchFamily="18" charset="0"/>
                <a:cs typeface="Times New Roman" pitchFamily="18" charset="0"/>
              </a:rPr>
              <a:t>. 08-ге </a:t>
            </a:r>
            <a:r>
              <a:rPr lang="ru-RU" sz="1200" b="1" dirty="0" err="1" smtClean="0">
                <a:latin typeface="Times New Roman" pitchFamily="18" charset="0"/>
                <a:ea typeface="Times New Roman KZ" pitchFamily="18" charset="0"/>
                <a:cs typeface="Times New Roman" pitchFamily="18" charset="0"/>
              </a:rPr>
              <a:t>дейін</a:t>
            </a:r>
            <a:endParaRPr lang="ru-RU" sz="1200" b="1" dirty="0" smtClean="0">
              <a:latin typeface="Times New Roman" pitchFamily="18" charset="0"/>
              <a:ea typeface="Times New Roman KZ" pitchFamily="18" charset="0"/>
              <a:cs typeface="Times New Roman" pitchFamily="18" charset="0"/>
            </a:endParaRPr>
          </a:p>
          <a:p>
            <a:pPr fontAlgn="auto">
              <a:spcBef>
                <a:spcPts val="0"/>
              </a:spcBef>
              <a:spcAft>
                <a:spcPts val="0"/>
              </a:spcAft>
              <a:defRPr/>
            </a:pPr>
            <a:r>
              <a:rPr lang="kk-KZ" sz="1200" dirty="0" smtClean="0">
                <a:latin typeface="Times New Roman" pitchFamily="18" charset="0"/>
                <a:cs typeface="Times New Roman" pitchFamily="18" charset="0"/>
              </a:rPr>
              <a:t>Көшпелі бұлтты, жауын-шашынсыз. Солтүстік-шығыстан жел соғады, күші 5-10 м/с. Ауа температурасы 15-17 градус жылы.</a:t>
            </a:r>
            <a:r>
              <a:rPr lang="ru-RU" sz="1200" dirty="0" smtClean="0">
                <a:latin typeface="Times New Roman" panose="02020603050405020304" pitchFamily="18" charset="0"/>
                <a:cs typeface="Times New Roman" panose="02020603050405020304" pitchFamily="18" charset="0"/>
              </a:rPr>
              <a:t> </a:t>
            </a:r>
          </a:p>
          <a:p>
            <a:pPr fontAlgn="auto">
              <a:spcBef>
                <a:spcPts val="0"/>
              </a:spcBef>
              <a:spcAft>
                <a:spcPts val="0"/>
              </a:spcAft>
              <a:defRPr/>
            </a:pPr>
            <a:endParaRPr lang="kk-KZ" sz="1200" dirty="0" smtClean="0">
              <a:latin typeface="Times New Roman" pitchFamily="18" charset="0"/>
              <a:cs typeface="Times New Roman" pitchFamily="18" charset="0"/>
            </a:endParaRP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214554"/>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2025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10 </a:t>
            </a:r>
            <a:r>
              <a:rPr lang="ru-RU" sz="1200" dirty="0" err="1" smtClean="0">
                <a:solidFill>
                  <a:schemeClr val="tx1"/>
                </a:solidFill>
                <a:latin typeface="Times New Roman" panose="02020603050405020304" pitchFamily="18" charset="0"/>
                <a:cs typeface="Times New Roman" panose="02020603050405020304" pitchFamily="18" charset="0"/>
              </a:rPr>
              <a:t>маусым</a:t>
            </a:r>
            <a:r>
              <a:rPr lang="kk-KZ" sz="1200" dirty="0" smtClean="0">
                <a:solidFill>
                  <a:schemeClr val="tx1"/>
                </a:solidFill>
                <a:latin typeface="Times New Roman" panose="02020603050405020304" pitchFamily="18" charset="0"/>
                <a:cs typeface="Times New Roman" panose="02020603050405020304" pitchFamily="18" charset="0"/>
              </a:rPr>
              <a:t>, 11 маусым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09 </a:t>
            </a:r>
            <a:r>
              <a:rPr lang="ru-RU" altLang="ru-RU" sz="1200" b="1" dirty="0" err="1" smtClean="0">
                <a:latin typeface="Times New Roman" panose="02020603050405020304" pitchFamily="18" charset="0"/>
                <a:cs typeface="Times New Roman" panose="02020603050405020304" pitchFamily="18" charset="0"/>
              </a:rPr>
              <a:t>маусым</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xmlns="" val="1173525670"/>
              </p:ext>
            </p:extLst>
          </p:nvPr>
        </p:nvGraphicFramePr>
        <p:xfrm>
          <a:off x="5024438" y="3941208"/>
          <a:ext cx="4680169" cy="2030034"/>
        </p:xfrm>
        <a:graphic>
          <a:graphicData uri="http://schemas.openxmlformats.org/drawingml/2006/table">
            <a:tbl>
              <a:tblPr firstRow="1" bandRow="1">
                <a:tableStyleId>{5C22544A-7EE6-4342-B048-85BDC9FD1C3A}</a:tableStyleId>
              </a:tblPr>
              <a:tblGrid>
                <a:gridCol w="1794201">
                  <a:extLst>
                    <a:ext uri="{9D8B030D-6E8A-4147-A177-3AD203B41FA5}">
                      <a16:colId xmlns="" xmlns:a16="http://schemas.microsoft.com/office/drawing/2014/main" val="3583770891"/>
                    </a:ext>
                  </a:extLst>
                </a:gridCol>
                <a:gridCol w="1440160">
                  <a:extLst>
                    <a:ext uri="{9D8B030D-6E8A-4147-A177-3AD203B41FA5}">
                      <a16:colId xmlns="" xmlns:a16="http://schemas.microsoft.com/office/drawing/2014/main" val="1276116030"/>
                    </a:ext>
                  </a:extLst>
                </a:gridCol>
                <a:gridCol w="1445808">
                  <a:extLst>
                    <a:ext uri="{9D8B030D-6E8A-4147-A177-3AD203B41FA5}">
                      <a16:colId xmlns="" xmlns:a16="http://schemas.microsoft.com/office/drawing/2014/main"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14314">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 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90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0,18</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988232626"/>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2799</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0,56</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79</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0,39</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17</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0,04</a:t>
                      </a:r>
                      <a:endParaRPr lang="ru-RU" sz="1200" dirty="0" smtClean="0">
                        <a:latin typeface="Times New Roman" pitchFamily="18" charset="0"/>
                        <a:cs typeface="Times New Roman"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879239550"/>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0,22</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30178899"/>
                  </a:ext>
                </a:extLst>
              </a:tr>
              <a:tr h="251472">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(ша</a:t>
                      </a:r>
                      <a:r>
                        <a:rPr lang="kk-KZ" sz="1000" dirty="0" smtClean="0">
                          <a:solidFill>
                            <a:schemeClr val="tx1"/>
                          </a:solidFill>
                          <a:latin typeface="Times New Roman" panose="02020603050405020304" pitchFamily="18" charset="0"/>
                          <a:cs typeface="Times New Roman" panose="02020603050405020304" pitchFamily="18" charset="0"/>
                        </a:rPr>
                        <a:t>ң)</a:t>
                      </a:r>
                      <a:endParaRPr lang="ru-RU"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smtClean="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141613162"/>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p14="http://schemas.microsoft.com/office/powerpoint/2010/main" xmlns=""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 xmlns:a16="http://schemas.microsoft.com/office/drawing/2014/main" val="20000"/>
                      </a:ext>
                    </a:extLst>
                  </a:gridCol>
                  <a:gridCol w="2017888">
                    <a:extLst>
                      <a:ext uri="{9D8B030D-6E8A-4147-A177-3AD203B41FA5}">
                        <a16:colId xmlns=""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 xmlns:a16="http://schemas.microsoft.com/office/drawing/2014/main"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a:t>
            </a:r>
            <a:r>
              <a:rPr lang="kk-KZ" altLang="ru-RU" sz="1400" b="1" i="1" smtClean="0">
                <a:solidFill>
                  <a:srgbClr val="000000"/>
                </a:solidFill>
                <a:latin typeface="Times New Roman" panose="02020603050405020304" pitchFamily="18" charset="0"/>
                <a:cs typeface="Times New Roman" panose="02020603050405020304" pitchFamily="18" charset="0"/>
              </a:rPr>
              <a:t>Мухитдинова Р </a:t>
            </a:r>
            <a:r>
              <a:rPr lang="kk-KZ" altLang="ru-RU" sz="1400" b="1" i="1" dirty="0" smtClean="0">
                <a:solidFill>
                  <a:srgbClr val="000000"/>
                </a:solidFill>
                <a:latin typeface="Times New Roman" panose="02020603050405020304" pitchFamily="18" charset="0"/>
                <a:cs typeface="Times New Roman" panose="02020603050405020304" pitchFamily="18" charset="0"/>
              </a:rPr>
              <a:t>А </a:t>
            </a:r>
            <a:r>
              <a:rPr lang="ru-RU" altLang="ru-RU" sz="1400" b="1" i="1" dirty="0" smtClean="0">
                <a:solidFill>
                  <a:srgbClr val="000000"/>
                </a:solidFill>
                <a:latin typeface="Times New Roman" panose="02020603050405020304" pitchFamily="18" charset="0"/>
                <a:cs typeface="Times New Roman" panose="02020603050405020304" pitchFamily="18" charset="0"/>
              </a:rPr>
              <a:t>/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 xmlns:a16="http://schemas.microsoft.com/office/drawing/2014/main" val="20000"/>
                    </a:ext>
                  </a:extLst>
                </a:gridCol>
                <a:gridCol w="3152663">
                  <a:extLst>
                    <a:ext uri="{9D8B030D-6E8A-4147-A177-3AD203B41FA5}">
                      <a16:colId xmlns="" xmlns:a16="http://schemas.microsoft.com/office/drawing/2014/main"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xmlns=""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 xmlns:a16="http://schemas.microsoft.com/office/drawing/2014/main" val="20000"/>
                    </a:ext>
                  </a:extLst>
                </a:gridCol>
                <a:gridCol w="3758124">
                  <a:extLst>
                    <a:ext uri="{9D8B030D-6E8A-4147-A177-3AD203B41FA5}">
                      <a16:colId xmlns=""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 xmlns:a16="http://schemas.microsoft.com/office/drawing/2014/main"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21165</TotalTime>
  <Words>537</Words>
  <Application>Microsoft Office PowerPoint</Application>
  <PresentationFormat>Лист A4 (210x297 мм)</PresentationFormat>
  <Paragraphs>91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5073</cp:revision>
  <cp:lastPrinted>2021-07-01T03:56:27Z</cp:lastPrinted>
  <dcterms:created xsi:type="dcterms:W3CDTF">2018-03-27T06:03:00Z</dcterms:created>
  <dcterms:modified xsi:type="dcterms:W3CDTF">2025-06-09T07:02:15Z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