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1799" autoAdjust="0"/>
  </p:normalViewPr>
  <p:slideViewPr>
    <p:cSldViewPr showGuides="1">
      <p:cViewPr varScale="1">
        <p:scale>
          <a:sx n="79" d="100"/>
          <a:sy n="79" d="100"/>
        </p:scale>
        <p:origin x="1891" y="77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028" y="1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t" anchorCtr="0" compatLnSpc="1"/>
          <a:lstStyle>
            <a:lvl1pPr algn="r"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1004888" y="1243013"/>
            <a:ext cx="4848225" cy="335597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6422" y="4786788"/>
            <a:ext cx="5485157" cy="391707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13" tIns="47107" rIns="94213" bIns="47107" numCol="1" anchor="t" anchorCtr="0" compatLnSpc="1"/>
          <a:lstStyle/>
          <a:p>
            <a:pPr marL="0" marR="0" lvl="0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71064" marR="0" lvl="1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42131" marR="0" lvl="2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13195" marR="0" lvl="3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84260" marR="0" lvl="4" indent="0" algn="l" defTabSz="942131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>
            <a:lvl1pPr>
              <a:defRPr sz="1300" smtClean="0"/>
            </a:lvl1pPr>
          </a:lstStyle>
          <a:p>
            <a:pPr defTabSz="942131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028" y="9447874"/>
            <a:ext cx="2972421" cy="499402"/>
          </a:xfrm>
          <a:prstGeom prst="rect">
            <a:avLst/>
          </a:prstGeom>
        </p:spPr>
        <p:txBody>
          <a:bodyPr vert="horz" wrap="square" lIns="94213" tIns="47107" rIns="94213" bIns="47107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KZ" dirty="0"/>
          </a:p>
        </p:txBody>
      </p:sp>
    </p:spTree>
    <p:extLst>
      <p:ext uri="{BB962C8B-B14F-4D97-AF65-F5344CB8AC3E}">
        <p14:creationId xmlns:p14="http://schemas.microsoft.com/office/powerpoint/2010/main" val="29699478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44110754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 dirty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46194" y="11588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91519884"/>
              </p:ext>
            </p:extLst>
          </p:nvPr>
        </p:nvGraphicFramePr>
        <p:xfrm>
          <a:off x="307975" y="2983557"/>
          <a:ext cx="4465638" cy="175260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40536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№ 160</a:t>
                      </a: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Павлодар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09 июня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4214286520"/>
              </p:ext>
            </p:extLst>
          </p:nvPr>
        </p:nvGraphicFramePr>
        <p:xfrm>
          <a:off x="5046662" y="6325036"/>
          <a:ext cx="4688534" cy="320040"/>
        </p:xfrm>
        <a:graphic>
          <a:graphicData uri="http://schemas.openxmlformats.org/drawingml/2006/table">
            <a:tbl>
              <a:tblPr/>
              <a:tblGrid>
                <a:gridCol w="468853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1044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just"/>
                      <a:r>
                        <a:rPr lang="kk-KZ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«Гигиенический норматив к атмосферному воздуху в городских и сельских населенных пунктах» (№ КР ДСМ-70 от 02 августа 2022 года</a:t>
                      </a:r>
                      <a:endParaRPr lang="ru-KZ" sz="700" b="0" i="0" u="none" kern="1200" baseline="0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ea typeface="+mn-ea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22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02333" y="3296191"/>
            <a:ext cx="4824413" cy="43088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Павлодар 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09 июня 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Прямоугольник 15"/>
          <p:cNvSpPr/>
          <p:nvPr/>
        </p:nvSpPr>
        <p:spPr>
          <a:xfrm>
            <a:off x="5142076" y="100979"/>
            <a:ext cx="4390332" cy="1954381"/>
          </a:xfrm>
          <a:prstGeom prst="rect">
            <a:avLst/>
          </a:prstGeom>
        </p:spPr>
        <p:txBody>
          <a:bodyPr wrap="square" anchor="ctr">
            <a:spAutoFit/>
          </a:bodyPr>
          <a:lstStyle/>
          <a:p>
            <a:pPr lvl="0"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 по г. Павлодар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10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ctr"/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09 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до 20 ч. 10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</a:p>
          <a:p>
            <a:pPr algn="just">
              <a:spcAft>
                <a:spcPts val="0"/>
              </a:spcAft>
            </a:pP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г. Павлодар: переменная облачность, без осадков. Ветер северо-восточный 9-14 м/с. Температура воздуха ночью 12-14, днем 26-28 тепла.</a:t>
            </a:r>
          </a:p>
          <a:p>
            <a:pPr algn="ctr">
              <a:spcAft>
                <a:spcPts val="0"/>
              </a:spcAft>
            </a:pPr>
            <a:r>
              <a:rPr lang="ru-RU" sz="1100" b="1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н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11 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ru-KZ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algn="ctr">
              <a:spcAft>
                <a:spcPts val="0"/>
              </a:spcAft>
            </a:pP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10 июня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ч. 11 </a:t>
            </a:r>
            <a:r>
              <a:rPr lang="ru-RU" sz="11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</a:t>
            </a:r>
            <a:r>
              <a:rPr lang="ru-KZ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5</a:t>
            </a:r>
            <a:r>
              <a:rPr 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г.</a:t>
            </a:r>
          </a:p>
          <a:p>
            <a:pPr lvl="0" algn="just"/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     Переменная облачность, 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без осадков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. Ветер северо-восточный</a:t>
            </a:r>
            <a:r>
              <a:rPr lang="ru-RU" sz="1100" dirty="0">
                <a:latin typeface="Times New Roman" panose="02020603050405020304" pitchFamily="18" charset="0"/>
                <a:ea typeface="Calibri" panose="020F0502020204030204" pitchFamily="34" charset="0"/>
              </a:rPr>
              <a:t> 9-14</a:t>
            </a:r>
            <a:r>
              <a:rPr lang="ru-RU" sz="1100" dirty="0">
                <a:latin typeface="Times New Roman" panose="02020603050405020304" pitchFamily="18" charset="0"/>
                <a:ea typeface="SimSun" panose="02010600030101010101" pitchFamily="2" charset="-122"/>
              </a:rPr>
              <a:t> 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Calibri" panose="020F0502020204030204" pitchFamily="34" charset="0"/>
              </a:rPr>
              <a:t>м/с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. Температура воздуха 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4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-1</a:t>
            </a:r>
            <a:r>
              <a:rPr lang="en-US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6</a:t>
            </a:r>
            <a:r>
              <a:rPr lang="ru-RU" sz="1100" kern="1400" dirty="0">
                <a:solidFill>
                  <a:srgbClr val="000000"/>
                </a:solidFill>
                <a:latin typeface="Times New Roman" panose="02020603050405020304" pitchFamily="18" charset="0"/>
                <a:ea typeface="SimSun" panose="02010600030101010101" pitchFamily="2" charset="-122"/>
                <a:cs typeface="Times New Roman" panose="02020603050405020304" pitchFamily="18" charset="0"/>
              </a:rPr>
              <a:t> тепла.</a:t>
            </a:r>
          </a:p>
          <a:p>
            <a:pPr algn="just">
              <a:spcAft>
                <a:spcPts val="0"/>
              </a:spcAft>
            </a:pPr>
            <a:endParaRPr lang="ru-RU" sz="1100" kern="1400" dirty="0">
              <a:solidFill>
                <a:srgbClr val="000000"/>
              </a:solidFill>
              <a:latin typeface="Times New Roman" panose="02020603050405020304" pitchFamily="18" charset="0"/>
              <a:ea typeface="SimSun" panose="02010600030101010101" pitchFamily="2" charset="-122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>
            <a:extLst>
              <a:ext uri="{FF2B5EF4-FFF2-40B4-BE49-F238E27FC236}">
                <a16:creationId xmlns:a16="http://schemas.microsoft.com/office/drawing/2014/main" id="{3286F129-A5EF-418B-9EB1-59C88B150F6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2416420"/>
              </p:ext>
            </p:extLst>
          </p:nvPr>
        </p:nvGraphicFramePr>
        <p:xfrm>
          <a:off x="5134650" y="3763600"/>
          <a:ext cx="4528802" cy="240396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4574">
                  <a:extLst>
                    <a:ext uri="{9D8B030D-6E8A-4147-A177-3AD203B41FA5}">
                      <a16:colId xmlns:a16="http://schemas.microsoft.com/office/drawing/2014/main" val="1829106296"/>
                    </a:ext>
                  </a:extLst>
                </a:gridCol>
                <a:gridCol w="1313565">
                  <a:extLst>
                    <a:ext uri="{9D8B030D-6E8A-4147-A177-3AD203B41FA5}">
                      <a16:colId xmlns:a16="http://schemas.microsoft.com/office/drawing/2014/main" val="3707336049"/>
                    </a:ext>
                  </a:extLst>
                </a:gridCol>
                <a:gridCol w="1380663">
                  <a:extLst>
                    <a:ext uri="{9D8B030D-6E8A-4147-A177-3AD203B41FA5}">
                      <a16:colId xmlns:a16="http://schemas.microsoft.com/office/drawing/2014/main" val="3747692083"/>
                    </a:ext>
                  </a:extLst>
                </a:gridCol>
              </a:tblGrid>
              <a:tr h="50405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 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384887208"/>
                  </a:ext>
                </a:extLst>
              </a:tr>
              <a:tr h="24344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РМ-2,5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12697307"/>
                  </a:ext>
                </a:extLst>
              </a:tr>
              <a:tr h="241466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вещества РМ-10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5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-</a:t>
                      </a:r>
                      <a:endParaRPr lang="ru-KZ" sz="105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034830528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lvl="0" algn="l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40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279508640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383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0.077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535056224"/>
                  </a:ext>
                </a:extLst>
              </a:tr>
              <a:tr h="105779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0.025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726858312"/>
                  </a:ext>
                </a:extLst>
              </a:tr>
              <a:tr h="22371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0.005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457842559"/>
                  </a:ext>
                </a:extLst>
              </a:tr>
              <a:tr h="244300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4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0.438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2597592"/>
                  </a:ext>
                </a:extLst>
              </a:tr>
              <a:tr h="236728"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KZ" sz="14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0.008</a:t>
                      </a:r>
                    </a:p>
                  </a:txBody>
                  <a:tcPr marL="7620" marR="7620" marT="762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2237365141"/>
                  </a:ext>
                </a:extLst>
              </a:tr>
            </a:tbl>
          </a:graphicData>
        </a:graphic>
      </p:graphicFrame>
      <p:sp>
        <p:nvSpPr>
          <p:cNvPr id="20" name="TextBox 13">
            <a:extLst>
              <a:ext uri="{FF2B5EF4-FFF2-40B4-BE49-F238E27FC236}">
                <a16:creationId xmlns:a16="http://schemas.microsoft.com/office/drawing/2014/main" id="{CF5ECEE0-0C27-4581-BBF4-71AB7E70AFD7}"/>
              </a:ext>
            </a:extLst>
          </p:cNvPr>
          <p:cNvSpPr txBox="1"/>
          <p:nvPr/>
        </p:nvSpPr>
        <p:spPr>
          <a:xfrm>
            <a:off x="5005930" y="2885515"/>
            <a:ext cx="4565315" cy="261610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  <a:endParaRPr lang="ru-RU" sz="1100" dirty="0">
              <a:solidFill>
                <a:schemeClr val="tx1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2" name="TextBox 13">
            <a:extLst>
              <a:ext uri="{FF2B5EF4-FFF2-40B4-BE49-F238E27FC236}">
                <a16:creationId xmlns:a16="http://schemas.microsoft.com/office/drawing/2014/main" id="{AFA9703D-756A-4DA1-A81D-B9916F9E9B4B}"/>
              </a:ext>
            </a:extLst>
          </p:cNvPr>
          <p:cNvSpPr txBox="1"/>
          <p:nvPr/>
        </p:nvSpPr>
        <p:spPr>
          <a:xfrm>
            <a:off x="5142075" y="1920905"/>
            <a:ext cx="4390333" cy="93871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 июня, ночью 11 июня метеорологические условия будут способствовать 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indent="182563" algn="just"/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kk-KZ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100" b="1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1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42896" y="1196752"/>
            <a:ext cx="4650404" cy="2123658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Павлодар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Московская, 12/1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Айманова, 26/1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Ломова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Каз. Правды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ул. Естая, 54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Затон, 39 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пересечение ул. Дюсенова - ул. Торайгырова </a:t>
            </a: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978"/>
            <a:ext cx="481986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0000" y="4370665"/>
            <a:ext cx="4291013" cy="1793542"/>
            <a:chOff x="502227" y="3955141"/>
            <a:chExt cx="4291013" cy="18914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414659389"/>
                </p:ext>
              </p:extLst>
            </p:nvPr>
          </p:nvGraphicFramePr>
          <p:xfrm>
            <a:off x="502227" y="5010712"/>
            <a:ext cx="4291012" cy="835843"/>
          </p:xfrm>
          <a:graphic>
            <a:graphicData uri="http://schemas.openxmlformats.org/drawingml/2006/table">
              <a:tbl>
                <a:tblPr/>
                <a:tblGrid>
                  <a:gridCol w="2145507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145505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ЛНСОС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30-08-44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u="none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lab_pvd@meteo.kz</a:t>
                        </a:r>
                        <a:endParaRPr lang="en-US" altLang="x-none" sz="800" b="1" u="none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32-70-75</a:t>
                        </a:r>
                        <a:endParaRPr lang="en-US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omp_pvd.@meteo</a:t>
                        </a:r>
                        <a:r>
                          <a:rPr lang="ru-RU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.</a:t>
                        </a:r>
                        <a:r>
                          <a:rPr lang="en-US" altLang="x-none" sz="800" b="1" dirty="0">
                            <a:solidFill>
                              <a:srgbClr val="00B0F0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kz</a:t>
                        </a:r>
                        <a:endParaRPr lang="en-US" altLang="x-none" sz="800" dirty="0">
                          <a:solidFill>
                            <a:srgbClr val="00B0F0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02227" y="4178295"/>
              <a:ext cx="1903898" cy="843886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Павлодар, ул. Естая, 54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02227" y="3955141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52561" y="1301510"/>
            <a:ext cx="4804433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34602" y="6159940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(а): 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Бактыбай М. / Мусипова И.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973081967"/>
              </p:ext>
            </p:extLst>
          </p:nvPr>
        </p:nvGraphicFramePr>
        <p:xfrm>
          <a:off x="5034603" y="497680"/>
          <a:ext cx="4696826" cy="815340"/>
        </p:xfrm>
        <a:graphic>
          <a:graphicData uri="http://schemas.openxmlformats.org/drawingml/2006/table">
            <a:tbl>
              <a:tblPr/>
              <a:tblGrid>
                <a:gridCol w="99851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9830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4886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6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687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99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0,18 ≤ Р &lt;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003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2561" y="2037326"/>
            <a:ext cx="4824852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88382907"/>
              </p:ext>
            </p:extLst>
          </p:nvPr>
        </p:nvGraphicFramePr>
        <p:xfrm>
          <a:off x="5014698" y="231432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0949" y="454157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44750</TotalTime>
  <Words>670</Words>
  <Application>Microsoft Office PowerPoint</Application>
  <PresentationFormat>Лист A4 (210x297 мм)</PresentationFormat>
  <Paragraphs>106</Paragraphs>
  <Slides>2</Slides>
  <Notes>2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синоптик</cp:lastModifiedBy>
  <cp:revision>6673</cp:revision>
  <cp:lastPrinted>2021-11-30T05:55:24Z</cp:lastPrinted>
  <dcterms:created xsi:type="dcterms:W3CDTF">2018-03-27T06:03:00Z</dcterms:created>
  <dcterms:modified xsi:type="dcterms:W3CDTF">2025-06-09T06:04:05Z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