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32833675"/>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№158</a:t>
                      </a:r>
                      <a:r>
                        <a:rPr lang="en-US"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07</a:t>
                      </a:r>
                      <a:r>
                        <a:rPr lang="en-US"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sng"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07 </a:t>
            </a:r>
            <a:r>
              <a:rPr lang="ru-RU" altLang="ru-RU" sz="1200" b="1" dirty="0" err="1">
                <a:latin typeface="Times New Roman" panose="02020603050405020304" pitchFamily="18" charset="0"/>
                <a:cs typeface="Times New Roman" panose="02020603050405020304" pitchFamily="18" charset="0"/>
              </a:rPr>
              <a:t>маусымдағы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Қызылорда</a:t>
            </a:r>
            <a:r>
              <a:rPr lang="ru-RU" altLang="ru-RU" sz="1200" b="1" dirty="0">
                <a:latin typeface="Times New Roman" panose="02020603050405020304" pitchFamily="18" charset="0"/>
                <a:cs typeface="Times New Roman" panose="02020603050405020304" pitchFamily="18" charset="0"/>
              </a:rPr>
              <a:t> қаласының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a:solidFill>
                  <a:srgbClr val="000000"/>
                </a:solidFill>
                <a:latin typeface="Times New Roman" panose="02020603050405020304" pitchFamily="18" charset="0"/>
                <a:cs typeface="Times New Roman" panose="02020603050405020304" pitchFamily="18" charset="0"/>
              </a:rPr>
              <a:t>08</a:t>
            </a:r>
            <a:r>
              <a:rPr lang="en-US"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маусымға арналған 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a:solidFill>
                  <a:srgbClr val="000000"/>
                </a:solidFill>
                <a:latin typeface="Times New Roman" panose="02020603050405020304" pitchFamily="18" charset="0"/>
                <a:cs typeface="Times New Roman" panose="02020603050405020304" pitchFamily="18" charset="0"/>
              </a:rPr>
              <a:t>07</a:t>
            </a:r>
            <a:r>
              <a:rPr lang="en-US"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маусым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08</a:t>
            </a:r>
            <a:r>
              <a:rPr lang="en-US"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маусым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a:latin typeface="Times New Roman" panose="02020603050405020304" pitchFamily="18" charset="0"/>
                <a:cs typeface="Times New Roman" panose="02020603050405020304" pitchFamily="18" charset="0"/>
              </a:rPr>
              <a:t>Көшпелі бұлтты, жауын-шашынсыз. Күндіз шаңды дауыл.</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Жел солтүстік-батыстан 9-14, күндіз екпіні 15-20</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м/с. Ауаның температурасы түнде 21-23, күндіз 33-35 жылы.</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09</a:t>
            </a:r>
            <a:r>
              <a:rPr lang="en-US"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маусымға </a:t>
            </a: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08</a:t>
            </a:r>
            <a:r>
              <a:rPr lang="en-US"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маусым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09</a:t>
            </a:r>
            <a:r>
              <a:rPr lang="en-US"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маусым </a:t>
            </a:r>
            <a:r>
              <a:rPr lang="ru-RU" altLang="ru-RU" sz="1200" b="1" dirty="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a:latin typeface="Times New Roman" panose="02020603050405020304" pitchFamily="18" charset="0"/>
                <a:cs typeface="Times New Roman" panose="02020603050405020304" pitchFamily="18" charset="0"/>
              </a:rPr>
              <a:t>Көшпелі бұлтты, жауын-шашынсыз. Жел солтүстіктен 7-12 м/с. Ауаның температурасы түнде 20-22 жылы.  </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a:solidFill>
                  <a:schemeClr val="tx1"/>
                </a:solidFill>
                <a:latin typeface="Times New Roman" pitchFamily="18" charset="0"/>
                <a:cs typeface="Times New Roman" pitchFamily="18" charset="0"/>
              </a:rPr>
              <a:t> 2025 </a:t>
            </a:r>
            <a:r>
              <a:rPr lang="ru-RU" sz="1200" dirty="0" err="1">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08 </a:t>
            </a:r>
            <a:r>
              <a:rPr lang="ru-RU" sz="1200" dirty="0" err="1">
                <a:solidFill>
                  <a:schemeClr val="tx1"/>
                </a:solidFill>
                <a:latin typeface="Times New Roman" pitchFamily="18" charset="0"/>
                <a:cs typeface="Times New Roman" pitchFamily="18" charset="0"/>
              </a:rPr>
              <a:t>маусым</a:t>
            </a:r>
            <a:r>
              <a:rPr lang="ru-RU" sz="1200" dirty="0">
                <a:solidFill>
                  <a:schemeClr val="tx1"/>
                </a:solidFill>
                <a:latin typeface="Times New Roman" pitchFamily="18" charset="0"/>
                <a:cs typeface="Times New Roman" pitchFamily="18" charset="0"/>
              </a:rPr>
              <a:t>, 09 </a:t>
            </a:r>
            <a:r>
              <a:rPr lang="ru-RU" sz="1200" dirty="0" err="1">
                <a:solidFill>
                  <a:schemeClr val="tx1"/>
                </a:solidFill>
                <a:latin typeface="Times New Roman" pitchFamily="18" charset="0"/>
                <a:cs typeface="Times New Roman" pitchFamily="18" charset="0"/>
              </a:rPr>
              <a:t>маусымға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қараған</a:t>
            </a:r>
            <a:r>
              <a:rPr lang="ru-RU" sz="1200" dirty="0">
                <a:solidFill>
                  <a:schemeClr val="tx1"/>
                </a:solidFill>
                <a:latin typeface="Times New Roman" pitchFamily="18" charset="0"/>
                <a:cs typeface="Times New Roman" pitchFamily="18" charset="0"/>
              </a:rPr>
              <a:t> түні метеорологиялық 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a:t>
            </a:r>
            <a:r>
              <a:rPr lang="ru-RU" sz="1200" dirty="0">
                <a:solidFill>
                  <a:schemeClr val="tx1"/>
                </a:solidFill>
                <a:latin typeface="Times New Roman" pitchFamily="18" charset="0"/>
                <a:cs typeface="Times New Roman" pitchFamily="18" charset="0"/>
              </a:rPr>
              <a:t> етеді.</a:t>
            </a:r>
          </a:p>
          <a:p>
            <a:pPr indent="179388" algn="just"/>
            <a:r>
              <a:rPr lang="ru-RU" sz="1200" dirty="0">
                <a:solidFill>
                  <a:schemeClr val="tx1"/>
                </a:solidFill>
                <a:latin typeface="Times New Roman" pitchFamily="18" charset="0"/>
                <a:cs typeface="Times New Roman" pitchFamily="18" charset="0"/>
              </a:rPr>
              <a:t>     Жалпы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бойынша</a:t>
            </a:r>
            <a:r>
              <a:rPr lang="ru-RU" sz="1200" dirty="0">
                <a:solidFill>
                  <a:schemeClr val="tx1"/>
                </a:solidFill>
                <a:latin typeface="Times New Roman" pitchFamily="18" charset="0"/>
                <a:cs typeface="Times New Roman" pitchFamily="18" charset="0"/>
              </a:rPr>
              <a:t> ауаның ластану деңгейі төмен болады деп күтілуде.</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580210767"/>
              </p:ext>
            </p:extLst>
          </p:nvPr>
        </p:nvGraphicFramePr>
        <p:xfrm>
          <a:off x="5019674" y="4690835"/>
          <a:ext cx="4691064" cy="1684783"/>
        </p:xfrm>
        <a:graphic>
          <a:graphicData uri="http://schemas.openxmlformats.org/drawingml/2006/table">
            <a:tbl>
              <a:tblPr firstRow="1" bandRow="1">
                <a:tableStyleId>{5C22544A-7EE6-4342-B048-85BDC9FD1C3A}</a:tableStyleId>
              </a:tblPr>
              <a:tblGrid>
                <a:gridCol w="1816812">
                  <a:extLst>
                    <a:ext uri="{9D8B030D-6E8A-4147-A177-3AD203B41FA5}">
                      <a16:colId xmlns:a16="http://schemas.microsoft.com/office/drawing/2014/main" val="3583770891"/>
                    </a:ext>
                  </a:extLst>
                </a:gridCol>
                <a:gridCol w="1428444">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68066">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Загрязняющее вещество</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Фактическая</a:t>
                      </a:r>
                      <a:endParaRPr lang="en-US" sz="1000" dirty="0">
                        <a:solidFill>
                          <a:schemeClr val="tx1"/>
                        </a:solidFill>
                        <a:latin typeface="Times New Roman" panose="02020603050405020304" pitchFamily="18" charset="0"/>
                        <a:cs typeface="Times New Roman" panose="02020603050405020304" pitchFamily="18" charset="0"/>
                      </a:endParaRPr>
                    </a:p>
                    <a:p>
                      <a:pPr algn="ctr"/>
                      <a:r>
                        <a:rPr lang="ru-RU" sz="1000" dirty="0">
                          <a:solidFill>
                            <a:schemeClr val="tx1"/>
                          </a:solidFill>
                          <a:latin typeface="Times New Roman" panose="02020603050405020304" pitchFamily="18" charset="0"/>
                          <a:cs typeface="Times New Roman" panose="02020603050405020304" pitchFamily="18" charset="0"/>
                        </a:rPr>
                        <a:t>концентрация,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Кратность превышения</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ПДК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2515">
                <a:tc>
                  <a:txBody>
                    <a:bodyPr/>
                    <a:lstStyle/>
                    <a:p>
                      <a:pPr algn="l"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Взвешенные частицы РМ-2,5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44675">
                <a:tc>
                  <a:txBody>
                    <a:bodyPr/>
                    <a:lstStyle/>
                    <a:p>
                      <a:pPr algn="l"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Взвешенные частицы РМ-10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182381">
                <a:tc>
                  <a:txBody>
                    <a:bodyPr/>
                    <a:lstStyle/>
                    <a:p>
                      <a:pPr algn="l"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Диоксид серы</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0.077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30852851"/>
                  </a:ext>
                </a:extLst>
              </a:tr>
              <a:tr h="190326">
                <a:tc>
                  <a:txBody>
                    <a:bodyPr/>
                    <a:lstStyle/>
                    <a:p>
                      <a:pPr algn="l"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553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0.111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74928710"/>
                  </a:ext>
                </a:extLst>
              </a:tr>
              <a:tr h="52466">
                <a:tc>
                  <a:txBody>
                    <a:bodyPr/>
                    <a:lstStyle/>
                    <a:p>
                      <a:pPr algn="l"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27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0.068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62460">
                <a:tc>
                  <a:txBody>
                    <a:bodyPr/>
                    <a:lstStyle/>
                    <a:p>
                      <a:pPr algn="l"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43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0.085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5"/>
            <a:ext cx="4472585" cy="1996620"/>
            <a:chOff x="349950" y="3799939"/>
            <a:chExt cx="4472585" cy="2189879"/>
          </a:xfrm>
        </p:grpSpPr>
        <p:graphicFrame>
          <p:nvGraphicFramePr>
            <p:cNvPr id="26" name="Таблица 25"/>
            <p:cNvGraphicFramePr/>
            <p:nvPr>
              <p:extLst>
                <p:ext uri="{D42A27DB-BD31-4B8C-83A1-F6EECF244321}">
                  <p14:modId xmlns:p14="http://schemas.microsoft.com/office/powerpoint/2010/main" val="3912975051"/>
                </p:ext>
              </p:extLst>
            </p:nvPr>
          </p:nvGraphicFramePr>
          <p:xfrm>
            <a:off x="446047" y="5076300"/>
            <a:ext cx="4035777" cy="91351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2537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3663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err="1">
                            <a:latin typeface="Times New Roman" panose="02020603050405020304" pitchFamily="18" charset="0"/>
                            <a:cs typeface="Times New Roman" panose="02020603050405020304" pitchFamily="18" charset="0"/>
                          </a:rPr>
                          <a:t>Метеоболжау</a:t>
                        </a:r>
                        <a:r>
                          <a:rPr lang="ru-RU" sz="800" b="0" dirty="0">
                            <a:latin typeface="Times New Roman" panose="02020603050405020304" pitchFamily="18" charset="0"/>
                            <a:cs typeface="Times New Roman" panose="02020603050405020304" pitchFamily="18" charset="0"/>
                          </a:rPr>
                          <a:t> </a:t>
                        </a:r>
                        <a:r>
                          <a:rPr lang="ru-RU" sz="800" b="0" dirty="0" err="1">
                            <a:latin typeface="Times New Roman" panose="02020603050405020304" pitchFamily="18" charset="0"/>
                            <a:cs typeface="Times New Roman" panose="02020603050405020304" pitchFamily="18" charset="0"/>
                          </a:rPr>
                          <a:t>бөлімі</a:t>
                        </a:r>
                        <a:endParaRPr lang="ru-RU" sz="800" b="0" dirty="0">
                          <a:latin typeface="Times New Roman" panose="02020603050405020304" pitchFamily="18" charset="0"/>
                          <a:cs typeface="Times New Roman" panose="02020603050405020304" pitchFamily="18" charset="0"/>
                        </a:endParaRPr>
                      </a:p>
                      <a:p>
                        <a:pPr lvl="0" eaLnBrk="1" hangingPunct="1">
                          <a:buNone/>
                        </a:pPr>
                        <a:endParaRPr lang="ru-RU" sz="800" b="0" dirty="0">
                          <a:latin typeface="Times New Roman" panose="02020603050405020304" pitchFamily="18" charset="0"/>
                          <a:cs typeface="Times New Roman" panose="02020603050405020304" pitchFamily="18" charset="0"/>
                        </a:endParaRPr>
                      </a:p>
                      <a:p>
                        <a:pPr lvl="0" eaLnBrk="1" hangingPunct="1">
                          <a:buNone/>
                        </a:pPr>
                        <a:r>
                          <a:rPr lang="ru-RU" sz="800" b="0" dirty="0" err="1">
                            <a:latin typeface="Times New Roman" panose="02020603050405020304" pitchFamily="18" charset="0"/>
                            <a:cs typeface="Times New Roman" panose="02020603050405020304" pitchFamily="18" charset="0"/>
                          </a:rPr>
                          <a:t>Орындаған</a:t>
                        </a:r>
                        <a:r>
                          <a:rPr lang="ru-RU" sz="800" b="0" dirty="0">
                            <a:latin typeface="Times New Roman" panose="02020603050405020304" pitchFamily="18" charset="0"/>
                            <a:cs typeface="Times New Roman" panose="02020603050405020304" pitchFamily="18" charset="0"/>
                          </a:rPr>
                          <a:t>:</a:t>
                        </a:r>
                      </a:p>
                      <a:p>
                        <a:pPr lvl="0" eaLnBrk="1" hangingPunct="1">
                          <a:buNone/>
                        </a:pPr>
                        <a:r>
                          <a:rPr lang="ru-RU" altLang="en-US" sz="800" b="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b="0" dirty="0">
                            <a:latin typeface="Times New Roman" panose="02020603050405020304" pitchFamily="18" charset="0"/>
                            <a:cs typeface="Times New Roman" panose="02020603050405020304" pitchFamily="18" charset="0"/>
                          </a:rPr>
                          <a:t>E-mail: </a:t>
                        </a:r>
                        <a:r>
                          <a:rPr lang="en-US" altLang="x-none" sz="800" b="0" dirty="0">
                            <a:latin typeface="Times New Roman" panose="02020603050405020304" pitchFamily="18" charset="0"/>
                            <a:cs typeface="Times New Roman" panose="02020603050405020304" pitchFamily="18" charset="0"/>
                            <a:hlinkClick r:id="rId2"/>
                          </a:rPr>
                          <a:t>omp_kzo@meteo.kz</a:t>
                        </a:r>
                        <a:br>
                          <a:rPr lang="ru-RU" altLang="x-none" sz="800" b="0" dirty="0">
                            <a:latin typeface="Times New Roman" panose="02020603050405020304" pitchFamily="18" charset="0"/>
                            <a:cs typeface="Times New Roman" panose="02020603050405020304" pitchFamily="18" charset="0"/>
                          </a:rPr>
                        </a:br>
                        <a:r>
                          <a:rPr lang="kk-KZ" altLang="x-none" sz="800" b="0" dirty="0">
                            <a:latin typeface="Times New Roman" panose="02020603050405020304" pitchFamily="18" charset="0"/>
                            <a:cs typeface="Times New Roman" panose="02020603050405020304" pitchFamily="18" charset="0"/>
                          </a:rPr>
                          <a:t>Жокелова А.</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15801</TotalTime>
  <Words>577</Words>
  <Application>Microsoft Office PowerPoint</Application>
  <PresentationFormat>Лист A4 (210x297 мм)</PresentationFormat>
  <Paragraphs>91</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3695</cp:revision>
  <cp:lastPrinted>2021-07-01T07:38:07Z</cp:lastPrinted>
  <dcterms:created xsi:type="dcterms:W3CDTF">2018-03-27T06:03:00Z</dcterms:created>
  <dcterms:modified xsi:type="dcterms:W3CDTF">2025-06-07T08:25:56Z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