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396" y="9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771617206"/>
              </p:ext>
            </p:extLst>
          </p:nvPr>
        </p:nvGraphicFramePr>
        <p:xfrm>
          <a:off x="307975" y="2443336"/>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779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№139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19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75183" y="98643"/>
            <a:ext cx="4774656" cy="2100575"/>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err="1">
                <a:latin typeface="Times New Roman" panose="02020603050405020304" pitchFamily="18" charset="0"/>
                <a:cs typeface="Times New Roman" panose="02020603050405020304" pitchFamily="18" charset="0"/>
              </a:rPr>
              <a:t>мамырға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19 </a:t>
            </a:r>
            <a:r>
              <a:rPr lang="kk-KZ" sz="1200" b="1" dirty="0">
                <a:latin typeface="Times New Roman" panose="02020603050405020304" pitchFamily="18" charset="0"/>
                <a:cs typeface="Times New Roman" panose="02020603050405020304" pitchFamily="18" charset="0"/>
              </a:rPr>
              <a:t>мамыр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20 </a:t>
            </a:r>
            <a:r>
              <a:rPr lang="ru-RU" sz="1200" b="1" dirty="0" err="1">
                <a:latin typeface="Times New Roman" panose="02020603050405020304" pitchFamily="18" charset="0"/>
                <a:cs typeface="Times New Roman" panose="02020603050405020304" pitchFamily="18" charset="0"/>
              </a:rPr>
              <a:t>мамыр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a:t>
            </a:r>
            <a:r>
              <a:rPr lang="kk-KZ" altLang="ru-RU" sz="1200" dirty="0" smtClean="0">
                <a:latin typeface="Times New Roman" panose="02020603050405020304" pitchFamily="18" charset="0"/>
                <a:cs typeface="Times New Roman" panose="02020603050405020304" pitchFamily="18" charset="0"/>
              </a:rPr>
              <a:t>Оңтүстік-шығыстан, оңтүстіктен жел соғады, </a:t>
            </a:r>
            <a:r>
              <a:rPr lang="kk-KZ" altLang="ru-RU" sz="1200" dirty="0">
                <a:latin typeface="Times New Roman" panose="02020603050405020304" pitchFamily="18" charset="0"/>
                <a:cs typeface="Times New Roman" panose="02020603050405020304" pitchFamily="18" charset="0"/>
              </a:rPr>
              <a:t>күші 5-10 м/с. Ауа температурасы түнде </a:t>
            </a:r>
            <a:r>
              <a:rPr lang="kk-KZ" altLang="ru-RU" sz="1200" dirty="0" smtClean="0">
                <a:latin typeface="Times New Roman" panose="02020603050405020304" pitchFamily="18" charset="0"/>
                <a:cs typeface="Times New Roman" panose="02020603050405020304" pitchFamily="18" charset="0"/>
              </a:rPr>
              <a:t>6-8, </a:t>
            </a:r>
            <a:r>
              <a:rPr lang="kk-KZ" altLang="ru-RU" sz="1200" dirty="0">
                <a:latin typeface="Times New Roman" panose="02020603050405020304" pitchFamily="18" charset="0"/>
                <a:cs typeface="Times New Roman" panose="02020603050405020304" pitchFamily="18" charset="0"/>
              </a:rPr>
              <a:t>күндіз </a:t>
            </a:r>
            <a:r>
              <a:rPr lang="kk-KZ" altLang="ru-RU" sz="1200" dirty="0" smtClean="0">
                <a:latin typeface="Times New Roman" panose="02020603050405020304" pitchFamily="18" charset="0"/>
                <a:cs typeface="Times New Roman" panose="02020603050405020304" pitchFamily="18" charset="0"/>
              </a:rPr>
              <a:t>20-22 </a:t>
            </a:r>
            <a:r>
              <a:rPr lang="kk-KZ" altLang="ru-RU" sz="1200" dirty="0">
                <a:latin typeface="Times New Roman" panose="02020603050405020304" pitchFamily="18" charset="0"/>
                <a:cs typeface="Times New Roman" panose="02020603050405020304" pitchFamily="18" charset="0"/>
              </a:rPr>
              <a:t>градус жылы.</a:t>
            </a:r>
          </a:p>
          <a:p>
            <a:pPr algn="just"/>
            <a:endParaRPr lang="ru-RU" altLang="ru-RU" sz="1150" b="1" dirty="0">
              <a:latin typeface="Times New Roman" panose="02020603050405020304" pitchFamily="18" charset="0"/>
              <a:cs typeface="Times New Roman" panose="02020603050405020304" pitchFamily="18" charset="0"/>
            </a:endParaRPr>
          </a:p>
          <a:p>
            <a:pPr algn="ctr"/>
            <a:r>
              <a:rPr lang="ru-RU" altLang="ru-RU" sz="1150" b="1" dirty="0" smtClean="0">
                <a:latin typeface="Times New Roman" panose="02020603050405020304" pitchFamily="18" charset="0"/>
                <a:cs typeface="Times New Roman" panose="02020603050405020304" pitchFamily="18" charset="0"/>
              </a:rPr>
              <a:t>21 </a:t>
            </a:r>
            <a:r>
              <a:rPr lang="ru-RU" altLang="ru-RU" sz="1150" b="1" dirty="0" err="1">
                <a:latin typeface="Times New Roman" panose="02020603050405020304" pitchFamily="18" charset="0"/>
                <a:cs typeface="Times New Roman" panose="02020603050405020304" pitchFamily="18" charset="0"/>
              </a:rPr>
              <a:t>мамырға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20 мамыр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21 </a:t>
            </a:r>
            <a:r>
              <a:rPr lang="ru-RU" sz="1150" b="1" dirty="0" err="1">
                <a:latin typeface="Times New Roman" panose="02020603050405020304" pitchFamily="18" charset="0"/>
                <a:cs typeface="Times New Roman" panose="02020603050405020304" pitchFamily="18" charset="0"/>
              </a:rPr>
              <a:t>мамыр</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smtClean="0">
                <a:latin typeface="Times New Roman" panose="02020603050405020304" pitchFamily="18" charset="0"/>
                <a:cs typeface="Times New Roman" panose="02020603050405020304" pitchFamily="18" charset="0"/>
              </a:rPr>
              <a:t>Көшпелі </a:t>
            </a:r>
            <a:r>
              <a:rPr lang="kk-KZ" altLang="ru-RU" sz="1200" dirty="0">
                <a:latin typeface="Times New Roman" panose="02020603050405020304" pitchFamily="18" charset="0"/>
                <a:cs typeface="Times New Roman" panose="02020603050405020304" pitchFamily="18" charset="0"/>
              </a:rPr>
              <a:t>бұлтты, жауын-шашынсыз. Оңтүстік-батыстан жел соғады, күші </a:t>
            </a:r>
            <a:r>
              <a:rPr lang="kk-KZ" altLang="ru-RU" sz="1200" dirty="0" smtClean="0">
                <a:latin typeface="Times New Roman" panose="02020603050405020304" pitchFamily="18" charset="0"/>
                <a:cs typeface="Times New Roman" panose="02020603050405020304" pitchFamily="18" charset="0"/>
              </a:rPr>
              <a:t>9-14 </a:t>
            </a:r>
            <a:r>
              <a:rPr lang="kk-KZ" altLang="ru-RU" sz="1200" dirty="0">
                <a:latin typeface="Times New Roman" panose="02020603050405020304" pitchFamily="18" charset="0"/>
                <a:cs typeface="Times New Roman" panose="02020603050405020304" pitchFamily="18" charset="0"/>
              </a:rPr>
              <a:t>м/с. Ауа температурасы түнде </a:t>
            </a:r>
            <a:r>
              <a:rPr lang="kk-KZ" altLang="ru-RU" sz="1200" dirty="0" smtClean="0">
                <a:latin typeface="Times New Roman" panose="02020603050405020304" pitchFamily="18" charset="0"/>
                <a:cs typeface="Times New Roman" panose="02020603050405020304" pitchFamily="18" charset="0"/>
              </a:rPr>
              <a:t>10-12 </a:t>
            </a:r>
            <a:r>
              <a:rPr lang="kk-KZ" altLang="ru-RU" sz="1200" dirty="0">
                <a:latin typeface="Times New Roman" panose="02020603050405020304" pitchFamily="18" charset="0"/>
                <a:cs typeface="Times New Roman" panose="02020603050405020304" pitchFamily="18" charset="0"/>
              </a:rPr>
              <a:t>градус жылы.</a:t>
            </a: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19 </a:t>
            </a:r>
            <a:r>
              <a:rPr lang="ru-RU" altLang="ru-RU" sz="1200" b="1" dirty="0" err="1">
                <a:latin typeface="Times New Roman" panose="02020603050405020304" pitchFamily="18" charset="0"/>
                <a:cs typeface="Times New Roman" panose="02020603050405020304" pitchFamily="18" charset="0"/>
              </a:rPr>
              <a:t>мамыр</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39723" y="2645566"/>
            <a:ext cx="4765211"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dirty="0" smtClean="0">
                <a:solidFill>
                  <a:schemeClr val="tx1"/>
                </a:solidFill>
                <a:latin typeface="Times New Roman" pitchFamily="18" charset="0"/>
                <a:cs typeface="Times New Roman" pitchFamily="18" charset="0"/>
                <a:sym typeface="+mn-ea"/>
              </a:rPr>
              <a:t>заттардың</a:t>
            </a:r>
            <a:r>
              <a:rPr lang="kk-KZ" altLang="en-US" sz="1200" b="1" dirty="0" smtClean="0">
                <a:solidFill>
                  <a:schemeClr val="tx1"/>
                </a:solidFill>
                <a:latin typeface="Times New Roman" pitchFamily="18" charset="0"/>
                <a:cs typeface="Times New Roman" pitchFamily="18" charset="0"/>
                <a:sym typeface="+mn-ea"/>
              </a:rPr>
              <a:t> 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көтеріңкі</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96620718"/>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a16="http://schemas.microsoft.com/office/drawing/2014/main" xmlns="" val="3583770891"/>
                    </a:ext>
                  </a:extLst>
                </a:gridCol>
                <a:gridCol w="1403905">
                  <a:extLst>
                    <a:ext uri="{9D8B030D-6E8A-4147-A177-3AD203B41FA5}">
                      <a16:colId xmlns:a16="http://schemas.microsoft.com/office/drawing/2014/main" xmlns="" val="1276116030"/>
                    </a:ext>
                  </a:extLst>
                </a:gridCol>
                <a:gridCol w="1409411">
                  <a:extLst>
                    <a:ext uri="{9D8B030D-6E8A-4147-A177-3AD203B41FA5}">
                      <a16:colId xmlns:a16="http://schemas.microsoft.com/office/drawing/2014/main" xmlns=""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Times New Roman" pitchFamily="18" charset="0"/>
                          <a:cs typeface="Times New Roman" pitchFamily="18" charset="0"/>
                        </a:rPr>
                        <a:t>224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Times New Roman" pitchFamily="18" charset="0"/>
                          <a:cs typeface="Times New Roman" pitchFamily="18" charset="0"/>
                        </a:rPr>
                        <a:t>1.399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Times New Roman" pitchFamily="18" charset="0"/>
                          <a:cs typeface="Times New Roman" pitchFamily="18" charset="0"/>
                        </a:rPr>
                        <a:t>225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Times New Roman" pitchFamily="18" charset="0"/>
                          <a:cs typeface="Times New Roman" pitchFamily="18" charset="0"/>
                        </a:rPr>
                        <a:t>0.749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Times New Roman" pitchFamily="18" charset="0"/>
                          <a:cs typeface="Times New Roman" pitchFamily="18" charset="0"/>
                        </a:rPr>
                        <a:t>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Times New Roman" pitchFamily="18" charset="0"/>
                          <a:cs typeface="Times New Roman" pitchFamily="18" charset="0"/>
                        </a:rPr>
                        <a:t>0.046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Times New Roman" pitchFamily="18" charset="0"/>
                          <a:cs typeface="Times New Roman" pitchFamily="18" charset="0"/>
                        </a:rPr>
                        <a:t>1102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Times New Roman" pitchFamily="18" charset="0"/>
                          <a:cs typeface="Times New Roman" pitchFamily="18" charset="0"/>
                        </a:rPr>
                        <a:t>0.22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Times New Roman" pitchFamily="18" charset="0"/>
                          <a:cs typeface="Times New Roman" pitchFamily="18" charset="0"/>
                        </a:rPr>
                        <a:t>43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Times New Roman" pitchFamily="18" charset="0"/>
                          <a:cs typeface="Times New Roman" pitchFamily="18" charset="0"/>
                        </a:rPr>
                        <a:t>0.216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Times New Roman" pitchFamily="18" charset="0"/>
                          <a:cs typeface="Times New Roman" pitchFamily="18" charset="0"/>
                        </a:rPr>
                        <a:t>67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Times New Roman" pitchFamily="18" charset="0"/>
                          <a:cs typeface="Times New Roman" pitchFamily="18" charset="0"/>
                        </a:rPr>
                        <a:t>0.167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Times New Roman" pitchFamily="18" charset="0"/>
                          <a:cs typeface="Times New Roman" pitchFamily="18" charset="0"/>
                        </a:rPr>
                        <a:t>0.275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Times New Roman" pitchFamily="18" charset="0"/>
                          <a:cs typeface="Times New Roman" pitchFamily="18" charset="0"/>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chemeClr val="tx1"/>
                          </a:solidFill>
                          <a:effectLst/>
                          <a:latin typeface="Times New Roman" pitchFamily="18" charset="0"/>
                          <a:cs typeface="Times New Roman" pitchFamily="18" charset="0"/>
                        </a:rPr>
                        <a:t>0.065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29469"/>
            <a:ext cx="434266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Буланбаева Д.М</a:t>
            </a:r>
            <a:r>
              <a:rPr lang="kk-KZ" altLang="ru-RU" sz="1200" b="1" i="1" dirty="0" smtClean="0">
                <a:latin typeface="Times New Roman" panose="02020603050405020304" pitchFamily="18" charset="0"/>
                <a:cs typeface="Times New Roman" panose="02020603050405020304" pitchFamily="18" charset="0"/>
              </a:rPr>
              <a:t>./Төкен </a:t>
            </a:r>
            <a:r>
              <a:rPr lang="kk-KZ" altLang="ru-RU" sz="1200" b="1" i="1" dirty="0" smtClean="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26594</TotalTime>
  <Words>600</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4847</cp:revision>
  <cp:lastPrinted>2021-07-01T07:38:07Z</cp:lastPrinted>
  <dcterms:created xsi:type="dcterms:W3CDTF">2018-03-27T06:03:00Z</dcterms:created>
  <dcterms:modified xsi:type="dcterms:W3CDTF">2025-05-19T07:27:50Z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