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0" d="100"/>
          <a:sy n="120" d="100"/>
        </p:scale>
        <p:origin x="-3504" y="-1814"/>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139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2025 жыл 19 </a:t>
                      </a:r>
                      <a:r>
                        <a:rPr lang="kk-KZ" altLang="zh-CN" sz="1200" b="1" i="1" u="none" kern="1200" baseline="0" dirty="0">
                          <a:solidFill>
                            <a:schemeClr val="tx1"/>
                          </a:solidFill>
                          <a:latin typeface="Times New Roman" pitchFamily="18" charset="0"/>
                          <a:ea typeface="+mn-ea"/>
                          <a:cs typeface="Times New Roman" pitchFamily="18" charset="0"/>
                        </a:rPr>
                        <a:t>мамыр</a:t>
                      </a:r>
                      <a:endParaRPr lang="zh-CN" altLang="x-none" sz="1200" b="1" i="1" dirty="0">
                        <a:solidFill>
                          <a:schemeClr val="tx2">
                            <a:lumMod val="50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19</a:t>
            </a:r>
            <a:r>
              <a:rPr lang="kk-KZ" altLang="zh-CN" sz="1200" b="1" i="1" dirty="0">
                <a:solidFill>
                  <a:schemeClr val="tx2">
                    <a:lumMod val="75000"/>
                  </a:schemeClr>
                </a:solidFill>
                <a:latin typeface="Times New Roman" panose="02020603050405020304" pitchFamily="18" charset="0"/>
                <a:cs typeface="Times New Roman" panose="02020603050405020304" pitchFamily="18" charset="0"/>
              </a:rPr>
              <a:t> </a:t>
            </a:r>
            <a:r>
              <a:rPr lang="kk-KZ" altLang="zh-CN" sz="1200" b="1" dirty="0">
                <a:latin typeface="Times New Roman" pitchFamily="18" charset="0"/>
                <a:cs typeface="Times New Roman" pitchFamily="18" charset="0"/>
              </a:rPr>
              <a:t>мамыр</a:t>
            </a:r>
            <a:r>
              <a:rPr lang="kk-KZ" altLang="zh-CN" sz="1200" b="1" i="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61310530"/>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val="3583770891"/>
                    </a:ext>
                  </a:extLst>
                </a:gridCol>
                <a:gridCol w="1656080">
                  <a:extLst>
                    <a:ext uri="{9D8B030D-6E8A-4147-A177-3AD203B41FA5}">
                      <a16:colId xmlns:a16="http://schemas.microsoft.com/office/drawing/2014/main" val="1276116030"/>
                    </a:ext>
                  </a:extLst>
                </a:gridCol>
                <a:gridCol w="1415623">
                  <a:extLst>
                    <a:ext uri="{9D8B030D-6E8A-4147-A177-3AD203B41FA5}">
                      <a16:colId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515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3,75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
        <p:nvSpPr>
          <p:cNvPr id="16" name="Прямоугольник 15"/>
          <p:cNvSpPr/>
          <p:nvPr/>
        </p:nvSpPr>
        <p:spPr>
          <a:xfrm>
            <a:off x="5025008" y="332656"/>
            <a:ext cx="4752528" cy="1615827"/>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20</a:t>
            </a:r>
            <a:r>
              <a:rPr lang="kk-KZ" sz="1100" b="1" dirty="0">
                <a:latin typeface="Times New Roman" pitchFamily="18" charset="0"/>
                <a:cs typeface="Times New Roman" pitchFamily="18" charset="0"/>
              </a:rPr>
              <a:t> мамырға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19</a:t>
            </a:r>
            <a:r>
              <a:rPr lang="kk-KZ" sz="1100" b="1" dirty="0">
                <a:latin typeface="Times New Roman" pitchFamily="18" charset="0"/>
                <a:cs typeface="Times New Roman" pitchFamily="18" charset="0"/>
              </a:rPr>
              <a:t> мамырға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20</a:t>
            </a:r>
            <a:r>
              <a:rPr lang="kk-KZ" sz="1100" b="1" dirty="0">
                <a:latin typeface="Times New Roman" pitchFamily="18" charset="0"/>
                <a:cs typeface="Times New Roman" pitchFamily="18" charset="0"/>
              </a:rPr>
              <a:t> мамырға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kk-KZ" sz="1100" dirty="0">
              <a:latin typeface="Times New Roman" pitchFamily="18" charset="0"/>
              <a:cs typeface="Times New Roman" pitchFamily="18" charset="0"/>
            </a:endParaRPr>
          </a:p>
          <a:p>
            <a:pPr lvl="0" indent="182563" algn="just">
              <a:tabLst>
                <a:tab pos="182563" algn="l"/>
              </a:tabLst>
            </a:pPr>
            <a:r>
              <a:rPr lang="kk-KZ" sz="1100" dirty="0">
                <a:latin typeface="Times New Roman" pitchFamily="18" charset="0"/>
                <a:cs typeface="Times New Roman" pitchFamily="18" charset="0"/>
              </a:rPr>
              <a:t>Көшпелі бұлтты, </a:t>
            </a:r>
            <a:r>
              <a:rPr lang="ru-RU" sz="1100" dirty="0" err="1">
                <a:latin typeface="Times New Roman" pitchFamily="18" charset="0"/>
                <a:cs typeface="Times New Roman" pitchFamily="18" charset="0"/>
              </a:rPr>
              <a:t>күндіз жаңбыр, найзағай.</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Оңтүстік-батыстан жел соғады, күші 15-20 м/с. Ауа температурасы түнде 11-13, күндіз 22-24 градус жылы.</a:t>
            </a:r>
          </a:p>
          <a:p>
            <a:pPr indent="180975" algn="ctr">
              <a:tabLst>
                <a:tab pos="179388" algn="l"/>
              </a:tabLst>
            </a:pPr>
            <a:r>
              <a:rPr lang="kk-KZ" altLang="ru-RU" sz="1100" b="1" dirty="0">
                <a:solidFill>
                  <a:srgbClr val="000000"/>
                </a:solidFill>
                <a:latin typeface="Times New Roman" pitchFamily="18" charset="0"/>
                <a:cs typeface="Times New Roman" pitchFamily="18" charset="0"/>
              </a:rPr>
              <a:t>21 </a:t>
            </a:r>
            <a:r>
              <a:rPr lang="kk-KZ" sz="1100" b="1" dirty="0">
                <a:latin typeface="Times New Roman" pitchFamily="18" charset="0"/>
                <a:cs typeface="Times New Roman" pitchFamily="18" charset="0"/>
              </a:rPr>
              <a:t>мамырға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20</a:t>
            </a:r>
            <a:r>
              <a:rPr lang="kk-KZ" sz="1100" b="1" dirty="0">
                <a:latin typeface="Times New Roman" pitchFamily="18" charset="0"/>
                <a:cs typeface="Times New Roman" pitchFamily="18" charset="0"/>
              </a:rPr>
              <a:t> мамырға </a:t>
            </a:r>
            <a:r>
              <a:rPr lang="kk-KZ" altLang="ru-RU" sz="1100" b="1" dirty="0">
                <a:solidFill>
                  <a:srgbClr val="000000"/>
                </a:solidFill>
                <a:latin typeface="Times New Roman" pitchFamily="18" charset="0"/>
                <a:cs typeface="Times New Roman" pitchFamily="18" charset="0"/>
              </a:rPr>
              <a:t>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21 </a:t>
            </a:r>
            <a:r>
              <a:rPr lang="kk-KZ" sz="1100" b="1" dirty="0">
                <a:latin typeface="Times New Roman" pitchFamily="18" charset="0"/>
                <a:cs typeface="Times New Roman" pitchFamily="18" charset="0"/>
              </a:rPr>
              <a:t>мамырға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r>
              <a:rPr lang="kk-KZ" sz="1100" dirty="0">
                <a:latin typeface="Times New Roman" pitchFamily="18" charset="0"/>
                <a:cs typeface="Times New Roman" pitchFamily="18" charset="0"/>
              </a:rPr>
              <a:t>Бұлтты, </a:t>
            </a:r>
            <a:r>
              <a:rPr lang="ru-RU" sz="1100" dirty="0" err="1">
                <a:latin typeface="Times New Roman" pitchFamily="18" charset="0"/>
                <a:cs typeface="Times New Roman" pitchFamily="18" charset="0"/>
              </a:rPr>
              <a:t>жаңбыр, найзағай.</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Оңтүстік-батыстан жел соғады, күші 9-14, екпіні 15-20 м/с. Ауа температурасы 11-13 градус жылы. </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132856"/>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 </a:t>
            </a:r>
            <a:r>
              <a:rPr lang="ru-RU" sz="1100" dirty="0">
                <a:solidFill>
                  <a:schemeClr val="tx1"/>
                </a:solidFill>
                <a:latin typeface="Times New Roman" pitchFamily="18" charset="0"/>
                <a:cs typeface="Times New Roman" pitchFamily="18" charset="0"/>
              </a:rPr>
              <a:t>20</a:t>
            </a:r>
            <a:r>
              <a:rPr lang="ru-RU" altLang="ru-RU" sz="1100" dirty="0">
                <a:solidFill>
                  <a:srgbClr val="000000"/>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мамырға, </a:t>
            </a:r>
            <a:r>
              <a:rPr lang="ru-RU" sz="1100" dirty="0">
                <a:solidFill>
                  <a:srgbClr val="000000"/>
                </a:solidFill>
                <a:latin typeface="Times New Roman" pitchFamily="18" charset="0"/>
                <a:cs typeface="Times New Roman" pitchFamily="18" charset="0"/>
              </a:rPr>
              <a:t>21 </a:t>
            </a:r>
            <a:r>
              <a:rPr lang="kk-KZ" sz="1100" dirty="0">
                <a:solidFill>
                  <a:schemeClr val="tx1"/>
                </a:solidFill>
                <a:latin typeface="Times New Roman" pitchFamily="18" charset="0"/>
                <a:cs typeface="Times New Roman" pitchFamily="18" charset="0"/>
              </a:rPr>
              <a:t>мамырға</a:t>
            </a:r>
            <a:r>
              <a:rPr lang="kk-KZ" sz="1100" dirty="0">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4432" y="4378307"/>
              <a:ext cx="1923925"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25008"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Г.Газизова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val="20000"/>
                    </a:ext>
                  </a:extLst>
                </a:gridCol>
                <a:gridCol w="3817595">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16507</TotalTime>
  <Words>594</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Александр Новиков</cp:lastModifiedBy>
  <cp:revision>6344</cp:revision>
  <cp:lastPrinted>2021-07-01T03:56:27Z</cp:lastPrinted>
  <dcterms:created xsi:type="dcterms:W3CDTF">2018-03-27T06:03:00Z</dcterms:created>
  <dcterms:modified xsi:type="dcterms:W3CDTF">2025-05-19T07:30:35Z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