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3" d="100"/>
          <a:sy n="93" d="100"/>
        </p:scale>
        <p:origin x="90" y="2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94691410"/>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540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123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03 мамыр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462760"/>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04 мамыр</a:t>
            </a:r>
            <a:r>
              <a:rPr lang="kk-KZ" sz="1300" b="1" dirty="0">
                <a:solidFill>
                  <a:srgbClr val="000000"/>
                </a:solidFill>
                <a:latin typeface="Times New Roman" panose="02020603050405020304" pitchFamily="18" charset="0"/>
                <a:cs typeface="Times New Roman" panose="02020603050405020304" pitchFamily="18" charset="0"/>
              </a:rPr>
              <a:t> 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03 </a:t>
            </a:r>
            <a:r>
              <a:rPr lang="ru-RU" sz="1000" b="1" dirty="0" err="1">
                <a:solidFill>
                  <a:srgbClr val="000000"/>
                </a:solidFill>
                <a:latin typeface="Times New Roman" panose="02020603050405020304" pitchFamily="18" charset="0"/>
                <a:cs typeface="Times New Roman" panose="02020603050405020304" pitchFamily="18" charset="0"/>
              </a:rPr>
              <a:t>мамырдың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04 </a:t>
            </a:r>
            <a:r>
              <a:rPr lang="ru-RU" sz="1000" b="1" dirty="0" err="1">
                <a:solidFill>
                  <a:srgbClr val="000000"/>
                </a:solidFill>
                <a:latin typeface="Times New Roman" panose="02020603050405020304" pitchFamily="18" charset="0"/>
                <a:cs typeface="Times New Roman" panose="02020603050405020304" pitchFamily="18" charset="0"/>
              </a:rPr>
              <a:t>мамырдың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a:t>
            </a:r>
            <a:r>
              <a:rPr lang="kk-KZ" sz="1300" dirty="0">
                <a:latin typeface="Times New Roman" panose="02020603050405020304" pitchFamily="18" charset="0"/>
                <a:ea typeface="Calibri" panose="020F0502020204030204" pitchFamily="34" charset="0"/>
              </a:rPr>
              <a:t>түнде және таңертең жаңбыр жауады, найзағай күтіледі</a:t>
            </a:r>
            <a:r>
              <a:rPr lang="kk-KZ" sz="1300" dirty="0">
                <a:effectLst/>
                <a:latin typeface="Times New Roman" panose="02020603050405020304" pitchFamily="18" charset="0"/>
                <a:ea typeface="Calibri" panose="020F0502020204030204" pitchFamily="34" charset="0"/>
              </a:rPr>
              <a:t>. </a:t>
            </a:r>
            <a:r>
              <a:rPr lang="kk-KZ" sz="1300" dirty="0">
                <a:latin typeface="Times New Roman" panose="02020603050405020304" pitchFamily="18" charset="0"/>
                <a:ea typeface="Calibri" panose="020F0502020204030204" pitchFamily="34" charset="0"/>
              </a:rPr>
              <a:t>Жел </a:t>
            </a:r>
            <a:r>
              <a:rPr lang="ru-RU" sz="1300" dirty="0" err="1">
                <a:latin typeface="Times New Roman" panose="02020603050405020304" pitchFamily="18" charset="0"/>
                <a:ea typeface="Calibri" panose="020F0502020204030204" pitchFamily="34" charset="0"/>
              </a:rPr>
              <a:t>күші</a:t>
            </a:r>
            <a:r>
              <a:rPr lang="ru-RU" sz="1300" dirty="0">
                <a:latin typeface="Times New Roman" panose="02020603050405020304" pitchFamily="18" charset="0"/>
                <a:ea typeface="Calibri" panose="020F0502020204030204" pitchFamily="34" charset="0"/>
              </a:rPr>
              <a:t> 9-14, </a:t>
            </a:r>
            <a:r>
              <a:rPr lang="ru-RU" sz="1300" dirty="0" err="1">
                <a:latin typeface="Times New Roman" panose="02020603050405020304" pitchFamily="18" charset="0"/>
                <a:ea typeface="Calibri" panose="020F0502020204030204" pitchFamily="34" charset="0"/>
              </a:rPr>
              <a:t>таңертең</a:t>
            </a:r>
            <a:r>
              <a:rPr lang="ru-RU" sz="1300" dirty="0">
                <a:latin typeface="Times New Roman" panose="02020603050405020304" pitchFamily="18" charset="0"/>
                <a:ea typeface="Calibri" panose="020F0502020204030204" pitchFamily="34" charset="0"/>
              </a:rPr>
              <a:t> </a:t>
            </a:r>
            <a:r>
              <a:rPr lang="ru-RU" sz="1300" dirty="0" err="1">
                <a:latin typeface="Times New Roman" panose="02020603050405020304" pitchFamily="18" charset="0"/>
                <a:ea typeface="Calibri" panose="020F0502020204030204" pitchFamily="34" charset="0"/>
              </a:rPr>
              <a:t>және</a:t>
            </a:r>
            <a:r>
              <a:rPr lang="ru-RU" sz="1300" dirty="0">
                <a:latin typeface="Times New Roman" panose="02020603050405020304" pitchFamily="18" charset="0"/>
                <a:ea typeface="Calibri" panose="020F0502020204030204" pitchFamily="34" charset="0"/>
              </a:rPr>
              <a:t> </a:t>
            </a:r>
            <a:r>
              <a:rPr lang="ru-RU" sz="1300" dirty="0" err="1">
                <a:latin typeface="Times New Roman" panose="02020603050405020304" pitchFamily="18" charset="0"/>
                <a:ea typeface="Calibri" panose="020F0502020204030204" pitchFamily="34" charset="0"/>
              </a:rPr>
              <a:t>күндіз</a:t>
            </a:r>
            <a:r>
              <a:rPr lang="ru-RU" sz="1300" dirty="0">
                <a:latin typeface="Times New Roman" panose="02020603050405020304" pitchFamily="18" charset="0"/>
                <a:ea typeface="Calibri" panose="020F0502020204030204" pitchFamily="34" charset="0"/>
              </a:rPr>
              <a:t> </a:t>
            </a:r>
            <a:r>
              <a:rPr lang="ru-RU" sz="1300" dirty="0" err="1">
                <a:latin typeface="Times New Roman" panose="02020603050405020304" pitchFamily="18" charset="0"/>
                <a:ea typeface="Calibri" panose="020F0502020204030204" pitchFamily="34" charset="0"/>
              </a:rPr>
              <a:t>екпіні</a:t>
            </a:r>
            <a:r>
              <a:rPr lang="ru-RU" sz="1300" dirty="0">
                <a:latin typeface="Times New Roman" panose="02020603050405020304" pitchFamily="18" charset="0"/>
                <a:ea typeface="Calibri" panose="020F0502020204030204" pitchFamily="34" charset="0"/>
              </a:rPr>
              <a:t> 15-18 м/с</a:t>
            </a:r>
            <a:r>
              <a:rPr lang="kk-KZ" sz="1300" dirty="0">
                <a:latin typeface="Times New Roman" panose="02020603050405020304" pitchFamily="18" charset="0"/>
                <a:ea typeface="Calibri" panose="020F0502020204030204" pitchFamily="34" charset="0"/>
              </a:rPr>
              <a:t>. </a:t>
            </a:r>
            <a:r>
              <a:rPr lang="kk-KZ" sz="1300" dirty="0">
                <a:effectLst/>
                <a:latin typeface="Times New Roman" panose="02020603050405020304" pitchFamily="18" charset="0"/>
                <a:ea typeface="Calibri" panose="020F0502020204030204" pitchFamily="34" charset="0"/>
              </a:rPr>
              <a:t>Ауа температурасы түнде 12-14, күндіз 19-21 жылы болады.</a:t>
            </a:r>
          </a:p>
          <a:p>
            <a:pPr indent="182563" algn="just"/>
            <a:endParaRPr lang="kk-KZ" sz="1300" dirty="0">
              <a:effectLst/>
              <a:latin typeface="Times New Roman" panose="02020603050405020304" pitchFamily="18" charset="0"/>
              <a:ea typeface="Calibri" panose="020F0502020204030204" pitchFamily="34" charset="0"/>
            </a:endParaRPr>
          </a:p>
          <a:p>
            <a:pPr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05 мамыр</a:t>
            </a:r>
            <a:r>
              <a:rPr lang="kk-KZ" sz="1300" b="1" dirty="0">
                <a:solidFill>
                  <a:srgbClr val="000000"/>
                </a:solidFill>
                <a:latin typeface="Times New Roman" panose="02020603050405020304" pitchFamily="18" charset="0"/>
                <a:cs typeface="Times New Roman" panose="02020603050405020304" pitchFamily="18" charset="0"/>
              </a:rPr>
              <a:t>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04 </a:t>
            </a:r>
            <a:r>
              <a:rPr lang="ru-RU" sz="1000" b="1" dirty="0" err="1">
                <a:solidFill>
                  <a:srgbClr val="000000"/>
                </a:solidFill>
                <a:latin typeface="Times New Roman" panose="02020603050405020304" pitchFamily="18" charset="0"/>
                <a:cs typeface="Times New Roman" panose="02020603050405020304" pitchFamily="18" charset="0"/>
              </a:rPr>
              <a:t>мамырдың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20-дан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05 </a:t>
            </a:r>
            <a:r>
              <a:rPr lang="ru-RU" sz="1000" b="1" dirty="0" err="1">
                <a:solidFill>
                  <a:srgbClr val="000000"/>
                </a:solidFill>
                <a:latin typeface="Times New Roman" panose="02020603050405020304" pitchFamily="18" charset="0"/>
                <a:cs typeface="Times New Roman" panose="02020603050405020304" pitchFamily="18" charset="0"/>
              </a:rPr>
              <a:t>мамырдың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a:t>
            </a:r>
            <a:r>
              <a:rPr lang="kk-KZ" sz="1300" dirty="0">
                <a:latin typeface="Times New Roman" panose="02020603050405020304" pitchFamily="18" charset="0"/>
                <a:ea typeface="Calibri" panose="020F0502020204030204" pitchFamily="34" charset="0"/>
              </a:rPr>
              <a:t>жауын-шашынсыз</a:t>
            </a:r>
            <a:r>
              <a:rPr lang="kk-KZ" sz="1300" dirty="0">
                <a:effectLst/>
                <a:latin typeface="Times New Roman" panose="02020603050405020304" pitchFamily="18" charset="0"/>
                <a:ea typeface="Calibri" panose="020F0502020204030204" pitchFamily="34" charset="0"/>
              </a:rPr>
              <a:t>. Жел 5-10 м/с. Ауа температурасы 5-7 жылы </a:t>
            </a:r>
            <a:r>
              <a:rPr lang="ru-RU" sz="1300" dirty="0">
                <a:solidFill>
                  <a:prstClr val="black"/>
                </a:solidFill>
                <a:latin typeface="Times New Roman" pitchFamily="18" charset="0"/>
                <a:cs typeface="Times New Roman" pitchFamily="18" charset="0"/>
              </a:rPr>
              <a:t>б</a:t>
            </a:r>
            <a:r>
              <a:rPr lang="kk-KZ" sz="1300" dirty="0">
                <a:effectLst/>
                <a:latin typeface="Times New Roman" panose="02020603050405020304" pitchFamily="18" charset="0"/>
                <a:ea typeface="Calibri" panose="020F0502020204030204" pitchFamily="34" charset="0"/>
              </a:rPr>
              <a:t>олады.</a:t>
            </a:r>
          </a:p>
          <a:p>
            <a:pPr indent="182563" algn="just"/>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300" b="1" i="1" dirty="0">
                <a:solidFill>
                  <a:schemeClr val="tx1"/>
                </a:solidFill>
                <a:latin typeface="Times New Roman" pitchFamily="18" charset="0"/>
                <a:cs typeface="Times New Roman" pitchFamily="18" charset="0"/>
                <a:sym typeface="+mn-ea"/>
              </a:rPr>
              <a:t>ыдырауына </a:t>
            </a:r>
            <a:r>
              <a:rPr lang="kk-KZ" altLang="en-US" sz="1300" i="1" dirty="0">
                <a:solidFill>
                  <a:schemeClr val="tx1"/>
                </a:solidFill>
                <a:latin typeface="Times New Roman" pitchFamily="18" charset="0"/>
                <a:cs typeface="Times New Roman" pitchFamily="18" charset="0"/>
                <a:sym typeface="+mn-ea"/>
              </a:rPr>
              <a:t>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altLang="en-US" sz="13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300" b="1" i="1" dirty="0">
                <a:solidFill>
                  <a:schemeClr val="tx1"/>
                </a:solidFill>
                <a:latin typeface="Times New Roman" pitchFamily="18" charset="0"/>
                <a:cs typeface="Times New Roman" pitchFamily="18" charset="0"/>
                <a:sym typeface="+mn-ea"/>
              </a:rPr>
              <a:t>төмен</a:t>
            </a:r>
            <a:r>
              <a:rPr lang="kk-KZ" altLang="en-US" sz="1300" i="1" dirty="0">
                <a:solidFill>
                  <a:schemeClr val="tx1"/>
                </a:solidFill>
                <a:latin typeface="Times New Roman" pitchFamily="18" charset="0"/>
                <a:cs typeface="Times New Roman" pitchFamily="18" charset="0"/>
                <a:sym typeface="+mn-ea"/>
              </a:rPr>
              <a:t> болады деп күтілуде.</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2025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03 </a:t>
            </a:r>
            <a:r>
              <a:rPr lang="ru-RU" altLang="ru-RU" sz="1100" b="1" dirty="0" err="1">
                <a:latin typeface="Times New Roman" panose="02020603050405020304" pitchFamily="18" charset="0"/>
                <a:cs typeface="Times New Roman" panose="02020603050405020304" pitchFamily="18" charset="0"/>
              </a:rPr>
              <a:t>мамырда</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Көкшетау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қаласының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3032750476"/>
              </p:ext>
            </p:extLst>
          </p:nvPr>
        </p:nvGraphicFramePr>
        <p:xfrm>
          <a:off x="5092960" y="4365104"/>
          <a:ext cx="4572000" cy="1744611"/>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365863">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28811">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881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8811">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392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0.784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8811">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259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0.052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28811">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34693">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18325</TotalTime>
  <Words>577</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3532</cp:revision>
  <cp:lastPrinted>2021-07-01T07:38:07Z</cp:lastPrinted>
  <dcterms:created xsi:type="dcterms:W3CDTF">2018-03-27T06:03:00Z</dcterms:created>
  <dcterms:modified xsi:type="dcterms:W3CDTF">2025-05-03T07:33:44Z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