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50" d="100"/>
          <a:sy n="150" d="100"/>
        </p:scale>
        <p:origin x="-1014"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95860493"/>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123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03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мамыр</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03 </a:t>
            </a:r>
            <a:r>
              <a:rPr lang="ru-RU" altLang="ru-RU" sz="1200" b="1" dirty="0" err="1" smtClean="0">
                <a:latin typeface="Times New Roman" panose="02020603050405020304" pitchFamily="18" charset="0"/>
                <a:cs typeface="Times New Roman" panose="02020603050405020304" pitchFamily="18" charset="0"/>
              </a:rPr>
              <a:t>мамыр</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757466330"/>
              </p:ext>
            </p:extLst>
          </p:nvPr>
        </p:nvGraphicFramePr>
        <p:xfrm>
          <a:off x="5021088" y="4155260"/>
          <a:ext cx="4612432" cy="2154060"/>
        </p:xfrm>
        <a:graphic>
          <a:graphicData uri="http://schemas.openxmlformats.org/drawingml/2006/table">
            <a:tbl>
              <a:tblPr firstRow="1" bandRow="1">
                <a:tableStyleId>{5C22544A-7EE6-4342-B048-85BDC9FD1C3A}</a:tableStyleId>
              </a:tblPr>
              <a:tblGrid>
                <a:gridCol w="1277176">
                  <a:extLst>
                    <a:ext uri="{9D8B030D-6E8A-4147-A177-3AD203B41FA5}">
                      <a16:colId xmlns="" xmlns:a16="http://schemas.microsoft.com/office/drawing/2014/main" val="3583770891"/>
                    </a:ext>
                  </a:extLst>
                </a:gridCol>
                <a:gridCol w="1967104">
                  <a:extLst>
                    <a:ext uri="{9D8B030D-6E8A-4147-A177-3AD203B41FA5}">
                      <a16:colId xmlns="" xmlns:a16="http://schemas.microsoft.com/office/drawing/2014/main" val="1276116030"/>
                    </a:ext>
                  </a:extLst>
                </a:gridCol>
                <a:gridCol w="1368152">
                  <a:extLst>
                    <a:ext uri="{9D8B030D-6E8A-4147-A177-3AD203B41FA5}">
                      <a16:colId xmlns="" xmlns:a16="http://schemas.microsoft.com/office/drawing/2014/main"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17</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0.034</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1648</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0.33</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46</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0.232</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17</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0.041</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0.163</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15</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0.077</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546145712"/>
                  </a:ext>
                </a:extLst>
              </a:tr>
            </a:tbl>
          </a:graphicData>
        </a:graphic>
      </p:graphicFrame>
      <p:sp>
        <p:nvSpPr>
          <p:cNvPr id="16" name="Прямоугольник 15"/>
          <p:cNvSpPr/>
          <p:nvPr/>
        </p:nvSpPr>
        <p:spPr>
          <a:xfrm>
            <a:off x="5001423" y="182843"/>
            <a:ext cx="4717371" cy="2200602"/>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04 </a:t>
            </a:r>
            <a:r>
              <a:rPr lang="kk-KZ" altLang="ru-RU" sz="1200" b="1" dirty="0" smtClean="0">
                <a:latin typeface="Times New Roman" panose="02020603050405020304" pitchFamily="18" charset="0"/>
                <a:cs typeface="Times New Roman" panose="02020603050405020304" pitchFamily="18" charset="0"/>
              </a:rPr>
              <a:t>мамырға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smtClean="0">
                <a:latin typeface="Times New Roman" panose="02020603050405020304" pitchFamily="18" charset="0"/>
                <a:cs typeface="Times New Roman" panose="02020603050405020304" pitchFamily="18" charset="0"/>
              </a:rPr>
              <a:t>03 </a:t>
            </a:r>
            <a:r>
              <a:rPr lang="kk-KZ" altLang="ru-RU" sz="1200" b="1" dirty="0" smtClean="0">
                <a:latin typeface="Times New Roman" panose="02020603050405020304" pitchFamily="18" charset="0"/>
                <a:cs typeface="Times New Roman" panose="02020603050405020304" pitchFamily="18" charset="0"/>
              </a:rPr>
              <a:t>мамыр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a:latin typeface="Times New Roman" panose="02020603050405020304" pitchFamily="18" charset="0"/>
                <a:cs typeface="Times New Roman" panose="02020603050405020304" pitchFamily="18" charset="0"/>
              </a:rPr>
              <a:t>с. </a:t>
            </a:r>
            <a:r>
              <a:rPr lang="ru-RU" altLang="ru-RU" sz="1200" b="1" dirty="0" err="1" smtClean="0">
                <a:latin typeface="Times New Roman" panose="02020603050405020304" pitchFamily="18" charset="0"/>
                <a:cs typeface="Times New Roman" panose="02020603050405020304" pitchFamily="18" charset="0"/>
              </a:rPr>
              <a:t>бастап</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04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мамыр</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a:latin typeface="Times New Roman" panose="02020603050405020304" pitchFamily="18" charset="0"/>
                <a:cs typeface="Times New Roman" panose="02020603050405020304" pitchFamily="18" charset="0"/>
              </a:rPr>
              <a:t>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indent="144000" algn="just"/>
            <a:r>
              <a:rPr lang="ru-RU" sz="1100" dirty="0" err="1" smtClean="0">
                <a:latin typeface="Times New Roman" pitchFamily="18" charset="0"/>
                <a:cs typeface="Times New Roman" pitchFamily="18" charset="0"/>
              </a:rPr>
              <a:t>Көшпелі</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б</a:t>
            </a:r>
            <a:r>
              <a:rPr lang="ru-RU" sz="1100" dirty="0" err="1" smtClean="0">
                <a:latin typeface="Times New Roman" pitchFamily="18" charset="0"/>
                <a:cs typeface="Times New Roman" pitchFamily="18" charset="0"/>
              </a:rPr>
              <a:t>ұлтты</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 </a:t>
            </a:r>
            <a:r>
              <a:rPr lang="ru-RU" sz="1100" dirty="0" smtClean="0">
                <a:latin typeface="Times New Roman" pitchFamily="18" charset="0"/>
                <a:cs typeface="Times New Roman" pitchFamily="18" charset="0"/>
              </a:rPr>
              <a:t>жауын-шашынсыз. </a:t>
            </a:r>
            <a:r>
              <a:rPr lang="ru-RU" sz="1100" dirty="0" err="1" smtClean="0">
                <a:latin typeface="Times New Roman" pitchFamily="18" charset="0"/>
                <a:cs typeface="Times New Roman" pitchFamily="18" charset="0"/>
              </a:rPr>
              <a:t>Түнде</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және</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таңертең</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тұман</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Жел</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оңтүстіктен</a:t>
            </a:r>
            <a:r>
              <a:rPr lang="ru-RU"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оңтү</a:t>
            </a:r>
            <a:r>
              <a:rPr lang="kk-KZ" sz="1100" dirty="0" smtClean="0">
                <a:latin typeface="Times New Roman" pitchFamily="18" charset="0"/>
                <a:cs typeface="Times New Roman" pitchFamily="18" charset="0"/>
              </a:rPr>
              <a:t>стік-батыстан </a:t>
            </a:r>
            <a:r>
              <a:rPr lang="ru-RU" sz="1100" dirty="0" err="1" smtClean="0">
                <a:latin typeface="Times New Roman" pitchFamily="18" charset="0"/>
                <a:cs typeface="Times New Roman" pitchFamily="18" charset="0"/>
              </a:rPr>
              <a:t>соғады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күші</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5</a:t>
            </a:r>
            <a:r>
              <a:rPr lang="ru-RU" sz="1100" dirty="0" smtClean="0">
                <a:latin typeface="Times New Roman" pitchFamily="18" charset="0"/>
                <a:cs typeface="Times New Roman" pitchFamily="18" charset="0"/>
              </a:rPr>
              <a:t>-10 м/с</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3</a:t>
            </a:r>
            <a:r>
              <a:rPr lang="ru-RU" sz="1100" dirty="0" smtClean="0">
                <a:latin typeface="Times New Roman" pitchFamily="18" charset="0"/>
                <a:cs typeface="Times New Roman" pitchFamily="18" charset="0"/>
              </a:rPr>
              <a:t>-5, </a:t>
            </a:r>
            <a:r>
              <a:rPr lang="ru-RU" sz="1100" dirty="0" err="1">
                <a:latin typeface="Times New Roman" pitchFamily="18" charset="0"/>
                <a:cs typeface="Times New Roman" pitchFamily="18" charset="0"/>
              </a:rPr>
              <a:t>күндіз</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18-20 </a:t>
            </a:r>
            <a:r>
              <a:rPr lang="ru-RU" sz="1100" dirty="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жылы</a:t>
            </a:r>
            <a:r>
              <a:rPr lang="ru-RU" sz="1100" dirty="0" smtClean="0">
                <a:latin typeface="Times New Roman" pitchFamily="18" charset="0"/>
                <a:cs typeface="Times New Roman" pitchFamily="18" charset="0"/>
              </a:rPr>
              <a:t>.</a:t>
            </a:r>
            <a:endParaRPr lang="kk-KZ" sz="1100" dirty="0" smtClean="0">
              <a:solidFill>
                <a:srgbClr val="000000"/>
              </a:solidFill>
              <a:latin typeface="Times New Roman"/>
            </a:endParaRPr>
          </a:p>
          <a:p>
            <a:pPr lvl="0" indent="144000" algn="just"/>
            <a:endParaRPr lang="ru-RU"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endParaRPr>
          </a:p>
          <a:p>
            <a:pPr lvl="0" indent="144000" algn="just"/>
            <a:r>
              <a:rPr lang="ru-RU" sz="1100" b="1" dirty="0" smtClean="0">
                <a:solidFill>
                  <a:prstClr val="black"/>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itchFamily="18" charset="0"/>
                <a:cs typeface="Times New Roman" pitchFamily="18" charset="0"/>
                <a:sym typeface="+mn-ea"/>
              </a:rPr>
              <a:t>05 </a:t>
            </a:r>
            <a:r>
              <a:rPr lang="ru-RU" sz="1200" b="1" dirty="0" err="1" smtClean="0">
                <a:solidFill>
                  <a:srgbClr val="000000"/>
                </a:solidFill>
                <a:latin typeface="Times New Roman" pitchFamily="18" charset="0"/>
                <a:cs typeface="Times New Roman" pitchFamily="18" charset="0"/>
                <a:sym typeface="+mn-ea"/>
              </a:rPr>
              <a:t>мамыр</a:t>
            </a:r>
            <a:r>
              <a:rPr lang="kk-KZ" sz="1200" b="1" dirty="0" smtClean="0">
                <a:solidFill>
                  <a:srgbClr val="000000"/>
                </a:solidFill>
                <a:latin typeface="Times New Roman" pitchFamily="18" charset="0"/>
                <a:cs typeface="Times New Roman" pitchFamily="18" charset="0"/>
                <a:sym typeface="+mn-ea"/>
              </a:rPr>
              <a:t>ға</a:t>
            </a:r>
            <a:r>
              <a:rPr lang="ru-RU" sz="1200" b="1" dirty="0" smtClean="0">
                <a:solidFill>
                  <a:srgbClr val="000000"/>
                </a:solidFill>
                <a:latin typeface="Times New Roman" pitchFamily="18" charset="0"/>
                <a:cs typeface="Times New Roman" pitchFamily="18" charset="0"/>
                <a:sym typeface="+mn-ea"/>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kk-KZ" sz="1200" b="1" dirty="0" smtClean="0">
                <a:solidFill>
                  <a:srgbClr val="000000"/>
                </a:solidFill>
                <a:latin typeface="Times New Roman" panose="02020603050405020304" pitchFamily="18" charset="0"/>
                <a:cs typeface="Times New Roman" panose="02020603050405020304" pitchFamily="18" charset="0"/>
                <a:sym typeface="+mn-ea"/>
              </a:rPr>
              <a:t>04 </a:t>
            </a:r>
            <a:r>
              <a:rPr lang="kk-KZ" sz="1200" b="1" dirty="0">
                <a:solidFill>
                  <a:srgbClr val="000000"/>
                </a:solidFill>
                <a:latin typeface="Times New Roman" panose="02020603050405020304" pitchFamily="18" charset="0"/>
                <a:cs typeface="Times New Roman" panose="02020603050405020304" pitchFamily="18" charset="0"/>
                <a:sym typeface="+mn-ea"/>
              </a:rPr>
              <a:t>мамыр </a:t>
            </a:r>
            <a:r>
              <a:rPr lang="ru-RU" sz="1200" b="1" dirty="0" smtClean="0">
                <a:solidFill>
                  <a:srgbClr val="000000"/>
                </a:solidFill>
                <a:latin typeface="Times New Roman" panose="02020603050405020304" pitchFamily="18" charset="0"/>
                <a:cs typeface="Times New Roman" panose="02020603050405020304" pitchFamily="18" charset="0"/>
              </a:rPr>
              <a:t>20 </a:t>
            </a:r>
            <a:r>
              <a:rPr lang="ru-RU" sz="1200" b="1" dirty="0">
                <a:solidFill>
                  <a:srgbClr val="000000"/>
                </a:solidFill>
                <a:latin typeface="Times New Roman" panose="02020603050405020304" pitchFamily="18" charset="0"/>
                <a:cs typeface="Times New Roman" panose="02020603050405020304" pitchFamily="18" charset="0"/>
              </a:rPr>
              <a:t>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05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мамыр</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144000" algn="just"/>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бұлтты, жауын-шашынсыз.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Түнде және таңертең тұман. Жел </a:t>
            </a:r>
            <a:r>
              <a:rPr lang="kk-KZ" sz="1100" dirty="0">
                <a:latin typeface="Times New Roman" pitchFamily="18" charset="0"/>
                <a:cs typeface="Times New Roman" pitchFamily="18" charset="0"/>
              </a:rPr>
              <a:t>солтүстік-батыстан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соғады</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күші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7-12 м/с</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Ауа температурасы түнде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7</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-9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градус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жылы. </a:t>
            </a:r>
            <a:endParaRPr lang="ru-RU" sz="12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5001423" y="2446048"/>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04 </a:t>
            </a:r>
            <a:r>
              <a:rPr lang="kk-KZ" sz="1100" b="1" dirty="0" smtClean="0">
                <a:solidFill>
                  <a:srgbClr val="000000"/>
                </a:solidFill>
                <a:latin typeface="Times New Roman" panose="02020603050405020304" pitchFamily="18" charset="0"/>
                <a:cs typeface="Times New Roman" panose="02020603050405020304" pitchFamily="18" charset="0"/>
                <a:sym typeface="+mn-ea"/>
              </a:rPr>
              <a:t>мамыр </a:t>
            </a:r>
            <a:r>
              <a:rPr lang="kk-KZ" sz="1100" dirty="0" smtClean="0">
                <a:solidFill>
                  <a:schemeClr val="tx1"/>
                </a:solidFill>
                <a:latin typeface="Times New Roman" panose="02020603050405020304" pitchFamily="18" charset="0"/>
                <a:cs typeface="Times New Roman" panose="02020603050405020304" pitchFamily="18" charset="0"/>
              </a:rPr>
              <a:t>тәулік </a:t>
            </a:r>
            <a:r>
              <a:rPr lang="kk-KZ" sz="1100" dirty="0">
                <a:solidFill>
                  <a:schemeClr val="tx1"/>
                </a:solidFill>
                <a:latin typeface="Times New Roman" panose="02020603050405020304" pitchFamily="18" charset="0"/>
                <a:cs typeface="Times New Roman" panose="02020603050405020304" pitchFamily="18" charset="0"/>
              </a:rPr>
              <a:t>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05 </a:t>
            </a:r>
            <a:r>
              <a:rPr lang="ru-RU" sz="1100" b="1" dirty="0" err="1" smtClean="0">
                <a:solidFill>
                  <a:schemeClr val="tx1"/>
                </a:solidFill>
                <a:latin typeface="Times New Roman" panose="02020603050405020304" pitchFamily="18" charset="0"/>
                <a:cs typeface="Times New Roman" panose="02020603050405020304" pitchFamily="18" charset="0"/>
              </a:rPr>
              <a:t>мамыр</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сейілуіне</a:t>
            </a:r>
            <a:r>
              <a:rPr lang="ru-RU" sz="1100" b="1"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kk-KZ" sz="1100" b="1" dirty="0">
                <a:solidFill>
                  <a:schemeClr val="tx1"/>
                </a:solidFill>
                <a:latin typeface="Times New Roman" panose="02020603050405020304" pitchFamily="18" charset="0"/>
                <a:cs typeface="Times New Roman" panose="02020603050405020304" pitchFamily="18" charset="0"/>
              </a:rPr>
              <a:t>төмендеуі</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dirty="0" smtClean="0">
                <a:solidFill>
                  <a:schemeClr val="tx1"/>
                </a:solidFill>
                <a:latin typeface="Times New Roman" panose="02020603050405020304" pitchFamily="18" charset="0"/>
                <a:cs typeface="Times New Roman" panose="02020603050405020304" pitchFamily="18" charset="0"/>
              </a:rPr>
              <a:t>күтілуде</a:t>
            </a:r>
            <a:r>
              <a:rPr lang="kk-KZ" sz="1100" dirty="0">
                <a:solidFill>
                  <a:schemeClr val="tx1"/>
                </a:solidFill>
                <a:latin typeface="Times New Roman" panose="02020603050405020304" pitchFamily="18" charset="0"/>
                <a:cs typeface="Times New Roman" panose="02020603050405020304" pitchFamily="18" charset="0"/>
              </a:rPr>
              <a:t>.</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Хисуков</a:t>
            </a:r>
            <a:r>
              <a:rPr lang="ru-RU" altLang="ru-RU" sz="1200" b="1" i="1" dirty="0" smtClean="0">
                <a:solidFill>
                  <a:srgbClr val="000000"/>
                </a:solidFill>
                <a:latin typeface="Times New Roman" panose="02020603050405020304" pitchFamily="18" charset="0"/>
                <a:cs typeface="Times New Roman" panose="02020603050405020304" pitchFamily="18" charset="0"/>
              </a:rPr>
              <a:t> Т.</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 xmlns:a16="http://schemas.microsoft.com/office/drawing/2014/main" val="20000"/>
                    </a:ext>
                  </a:extLst>
                </a:gridCol>
                <a:gridCol w="3362889">
                  <a:extLst>
                    <a:ext uri="{9D8B030D-6E8A-4147-A177-3AD203B41FA5}">
                      <a16:colId xmlns=""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31321</TotalTime>
  <Words>578</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6202</cp:revision>
  <cp:lastPrinted>2021-07-01T03:56:27Z</cp:lastPrinted>
  <dcterms:created xsi:type="dcterms:W3CDTF">2018-03-27T06:03:00Z</dcterms:created>
  <dcterms:modified xsi:type="dcterms:W3CDTF">2025-05-03T06:59:12Z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