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156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563951"/>
              </p:ext>
            </p:extLst>
          </p:nvPr>
        </p:nvGraphicFramePr>
        <p:xfrm>
          <a:off x="307975" y="2443336"/>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779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№120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30 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75183" y="98643"/>
            <a:ext cx="4774656" cy="2285241"/>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01 </a:t>
            </a:r>
            <a:r>
              <a:rPr lang="ru-RU" altLang="ru-RU" sz="1200" b="1" dirty="0" err="1">
                <a:latin typeface="Times New Roman" panose="02020603050405020304" pitchFamily="18" charset="0"/>
                <a:cs typeface="Times New Roman" panose="02020603050405020304" pitchFamily="18" charset="0"/>
              </a:rPr>
              <a:t>мамырға</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арналған </a:t>
            </a:r>
            <a:r>
              <a:rPr lang="kk-KZ" altLang="ru-RU" sz="1200" b="1" dirty="0">
                <a:latin typeface="Times New Roman" panose="02020603050405020304" pitchFamily="18" charset="0"/>
                <a:cs typeface="Times New Roman" panose="02020603050405020304" pitchFamily="18" charset="0"/>
              </a:rPr>
              <a:t>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30 </a:t>
            </a:r>
            <a:r>
              <a:rPr lang="kk-KZ" sz="1200" b="1" dirty="0">
                <a:latin typeface="Times New Roman" panose="02020603050405020304" pitchFamily="18" charset="0"/>
                <a:cs typeface="Times New Roman" panose="02020603050405020304" pitchFamily="18" charset="0"/>
              </a:rPr>
              <a:t>сәуір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01 </a:t>
            </a:r>
            <a:r>
              <a:rPr lang="ru-RU" sz="1200" b="1" dirty="0" err="1">
                <a:latin typeface="Times New Roman" panose="02020603050405020304" pitchFamily="18" charset="0"/>
                <a:cs typeface="Times New Roman" panose="02020603050405020304" pitchFamily="18" charset="0"/>
              </a:rPr>
              <a:t>мамыр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a:t>
            </a:r>
            <a:r>
              <a:rPr lang="kk-KZ" altLang="ru-RU" sz="1200" dirty="0" smtClean="0">
                <a:latin typeface="Times New Roman" panose="02020603050405020304" pitchFamily="18" charset="0"/>
                <a:cs typeface="Times New Roman" panose="02020603050405020304" pitchFamily="18" charset="0"/>
              </a:rPr>
              <a:t>Солтүстік-шығыстан, шығыстан жел </a:t>
            </a:r>
            <a:r>
              <a:rPr lang="kk-KZ" altLang="ru-RU" sz="1200" dirty="0">
                <a:latin typeface="Times New Roman" panose="02020603050405020304" pitchFamily="18" charset="0"/>
                <a:cs typeface="Times New Roman" panose="02020603050405020304" pitchFamily="18" charset="0"/>
              </a:rPr>
              <a:t>соғады, күші </a:t>
            </a:r>
            <a:r>
              <a:rPr lang="kk-KZ" altLang="ru-RU" sz="1200" dirty="0" smtClean="0">
                <a:latin typeface="Times New Roman" panose="02020603050405020304" pitchFamily="18" charset="0"/>
                <a:cs typeface="Times New Roman" panose="02020603050405020304" pitchFamily="18" charset="0"/>
              </a:rPr>
              <a:t>4-9 </a:t>
            </a:r>
            <a:r>
              <a:rPr lang="kk-KZ" altLang="ru-RU" sz="1200" dirty="0">
                <a:latin typeface="Times New Roman" panose="02020603050405020304" pitchFamily="18" charset="0"/>
                <a:cs typeface="Times New Roman" panose="02020603050405020304" pitchFamily="18" charset="0"/>
              </a:rPr>
              <a:t>м/с. Ауа температурасы түнде </a:t>
            </a:r>
            <a:r>
              <a:rPr lang="kk-KZ" altLang="ru-RU" sz="1200" dirty="0" smtClean="0">
                <a:latin typeface="Times New Roman" panose="02020603050405020304" pitchFamily="18" charset="0"/>
                <a:cs typeface="Times New Roman" panose="02020603050405020304" pitchFamily="18" charset="0"/>
              </a:rPr>
              <a:t>1-3, </a:t>
            </a:r>
            <a:r>
              <a:rPr lang="kk-KZ" altLang="ru-RU" sz="1200" dirty="0">
                <a:latin typeface="Times New Roman" panose="02020603050405020304" pitchFamily="18" charset="0"/>
                <a:cs typeface="Times New Roman" panose="02020603050405020304" pitchFamily="18" charset="0"/>
              </a:rPr>
              <a:t>күндіз </a:t>
            </a:r>
            <a:r>
              <a:rPr lang="kk-KZ" altLang="ru-RU" sz="1200" dirty="0" smtClean="0">
                <a:latin typeface="Times New Roman" panose="02020603050405020304" pitchFamily="18" charset="0"/>
                <a:cs typeface="Times New Roman" panose="02020603050405020304" pitchFamily="18" charset="0"/>
              </a:rPr>
              <a:t>16-18 </a:t>
            </a:r>
            <a:r>
              <a:rPr lang="kk-KZ" altLang="ru-RU" sz="1200" dirty="0">
                <a:latin typeface="Times New Roman" panose="02020603050405020304" pitchFamily="18" charset="0"/>
                <a:cs typeface="Times New Roman" panose="02020603050405020304" pitchFamily="18" charset="0"/>
              </a:rPr>
              <a:t>градус жылы.</a:t>
            </a:r>
          </a:p>
          <a:p>
            <a:pPr algn="ctr"/>
            <a:endParaRPr lang="ru-RU" altLang="ru-RU" sz="1150" b="1" dirty="0" smtClean="0">
              <a:latin typeface="Times New Roman" panose="02020603050405020304" pitchFamily="18" charset="0"/>
              <a:cs typeface="Times New Roman" panose="02020603050405020304" pitchFamily="18" charset="0"/>
            </a:endParaRPr>
          </a:p>
          <a:p>
            <a:pPr algn="ctr"/>
            <a:r>
              <a:rPr lang="ru-RU" altLang="ru-RU" sz="1150" b="1" dirty="0" smtClean="0">
                <a:latin typeface="Times New Roman" panose="02020603050405020304" pitchFamily="18" charset="0"/>
                <a:cs typeface="Times New Roman" panose="02020603050405020304" pitchFamily="18" charset="0"/>
              </a:rPr>
              <a:t>02 </a:t>
            </a:r>
            <a:r>
              <a:rPr lang="ru-RU" altLang="ru-RU" sz="1150" b="1" dirty="0" err="1" smtClean="0">
                <a:latin typeface="Times New Roman" panose="02020603050405020304" pitchFamily="18" charset="0"/>
                <a:cs typeface="Times New Roman" panose="02020603050405020304" pitchFamily="18" charset="0"/>
              </a:rPr>
              <a:t>мамырға</a:t>
            </a:r>
            <a:r>
              <a:rPr lang="ru-RU" altLang="ru-RU" sz="1150" b="1" dirty="0" smtClean="0">
                <a:latin typeface="Times New Roman" panose="02020603050405020304" pitchFamily="18" charset="0"/>
                <a:cs typeface="Times New Roman" panose="02020603050405020304" pitchFamily="18" charset="0"/>
              </a:rPr>
              <a:t> </a:t>
            </a:r>
            <a:r>
              <a:rPr lang="ru-RU" altLang="ru-RU" sz="1150" b="1" dirty="0">
                <a:latin typeface="Times New Roman" panose="02020603050405020304" pitchFamily="18" charset="0"/>
                <a:cs typeface="Times New Roman" panose="02020603050405020304" pitchFamily="18" charset="0"/>
              </a:rPr>
              <a:t>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01 мамыр </a:t>
            </a:r>
            <a:r>
              <a:rPr lang="ru-RU" sz="1150" b="1" dirty="0" err="1" smtClean="0">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02 </a:t>
            </a:r>
            <a:r>
              <a:rPr lang="ru-RU" sz="1150" b="1" dirty="0" err="1" smtClean="0">
                <a:latin typeface="Times New Roman" panose="02020603050405020304" pitchFamily="18" charset="0"/>
                <a:cs typeface="Times New Roman" panose="02020603050405020304" pitchFamily="18" charset="0"/>
              </a:rPr>
              <a:t>мамыр</a:t>
            </a:r>
            <a:r>
              <a:rPr lang="ru-RU" sz="1150" b="1" dirty="0" smtClean="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a:t>
            </a:r>
            <a:r>
              <a:rPr lang="kk-KZ" altLang="ru-RU" sz="1200" dirty="0" smtClean="0">
                <a:latin typeface="Times New Roman" panose="02020603050405020304" pitchFamily="18" charset="0"/>
                <a:cs typeface="Times New Roman" panose="02020603050405020304" pitchFamily="18" charset="0"/>
              </a:rPr>
              <a:t>жаңбыр. </a:t>
            </a:r>
            <a:r>
              <a:rPr lang="kk-KZ" altLang="ru-RU" sz="1200" dirty="0">
                <a:latin typeface="Times New Roman" panose="02020603050405020304" pitchFamily="18" charset="0"/>
                <a:cs typeface="Times New Roman" panose="02020603050405020304" pitchFamily="18" charset="0"/>
              </a:rPr>
              <a:t>Солтүстік-батыстан соғатын </a:t>
            </a:r>
            <a:r>
              <a:rPr lang="kk-KZ" altLang="ru-RU" sz="1200" dirty="0" smtClean="0">
                <a:latin typeface="Times New Roman" panose="02020603050405020304" pitchFamily="18" charset="0"/>
                <a:cs typeface="Times New Roman" panose="02020603050405020304" pitchFamily="18" charset="0"/>
              </a:rPr>
              <a:t>жел оңтүстік-шығысқа </a:t>
            </a:r>
            <a:r>
              <a:rPr lang="kk-KZ" altLang="ru-RU" sz="1200" dirty="0">
                <a:latin typeface="Times New Roman" panose="02020603050405020304" pitchFamily="18" charset="0"/>
                <a:cs typeface="Times New Roman" panose="02020603050405020304" pitchFamily="18" charset="0"/>
              </a:rPr>
              <a:t>ауысады, күші 9-14 </a:t>
            </a:r>
            <a:r>
              <a:rPr lang="kk-KZ" altLang="ru-RU" sz="1200" dirty="0" smtClean="0">
                <a:latin typeface="Times New Roman" panose="02020603050405020304" pitchFamily="18" charset="0"/>
                <a:cs typeface="Times New Roman" panose="02020603050405020304" pitchFamily="18" charset="0"/>
              </a:rPr>
              <a:t>м/с. </a:t>
            </a:r>
            <a:r>
              <a:rPr lang="kk-KZ" altLang="ru-RU" sz="1200" dirty="0">
                <a:latin typeface="Times New Roman" panose="02020603050405020304" pitchFamily="18" charset="0"/>
                <a:cs typeface="Times New Roman" panose="02020603050405020304" pitchFamily="18" charset="0"/>
              </a:rPr>
              <a:t>Ауа температурасы түнде </a:t>
            </a:r>
            <a:r>
              <a:rPr lang="kk-KZ" altLang="ru-RU" sz="1200" dirty="0" smtClean="0">
                <a:latin typeface="Times New Roman" panose="02020603050405020304" pitchFamily="18" charset="0"/>
                <a:cs typeface="Times New Roman" panose="02020603050405020304" pitchFamily="18" charset="0"/>
              </a:rPr>
              <a:t>4-6 градус </a:t>
            </a:r>
            <a:r>
              <a:rPr lang="kk-KZ" altLang="ru-RU" sz="1200" dirty="0">
                <a:latin typeface="Times New Roman" panose="02020603050405020304" pitchFamily="18" charset="0"/>
                <a:cs typeface="Times New Roman" panose="02020603050405020304" pitchFamily="18" charset="0"/>
              </a:rPr>
              <a:t>жылы.</a:t>
            </a: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30 </a:t>
            </a:r>
            <a:r>
              <a:rPr lang="ru-RU" altLang="ru-RU" sz="1200" b="1" dirty="0" err="1">
                <a:latin typeface="Times New Roman" panose="02020603050405020304" pitchFamily="18" charset="0"/>
                <a:cs typeface="Times New Roman" panose="02020603050405020304" pitchFamily="18" charset="0"/>
              </a:rPr>
              <a:t>сәуірге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39723" y="2645566"/>
            <a:ext cx="4765211"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dirty="0" smtClean="0">
                <a:solidFill>
                  <a:schemeClr val="tx1"/>
                </a:solidFill>
                <a:latin typeface="Times New Roman" pitchFamily="18" charset="0"/>
                <a:cs typeface="Times New Roman" pitchFamily="18" charset="0"/>
                <a:sym typeface="+mn-ea"/>
              </a:rPr>
              <a:t>заттардың</a:t>
            </a:r>
            <a:r>
              <a:rPr lang="kk-KZ" altLang="en-US" sz="1200" b="1" dirty="0" smtClean="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жиналуына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көтеріңкі</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452163421"/>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a16="http://schemas.microsoft.com/office/drawing/2014/main" xmlns="" val="3583770891"/>
                    </a:ext>
                  </a:extLst>
                </a:gridCol>
                <a:gridCol w="1403905">
                  <a:extLst>
                    <a:ext uri="{9D8B030D-6E8A-4147-A177-3AD203B41FA5}">
                      <a16:colId xmlns:a16="http://schemas.microsoft.com/office/drawing/2014/main" xmlns="" val="1276116030"/>
                    </a:ext>
                  </a:extLst>
                </a:gridCol>
                <a:gridCol w="1409411">
                  <a:extLst>
                    <a:ext uri="{9D8B030D-6E8A-4147-A177-3AD203B41FA5}">
                      <a16:colId xmlns:a16="http://schemas.microsoft.com/office/drawing/2014/main" xmlns=""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200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1.251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223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0.743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489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0.098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40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0.198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50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0.125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0.613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29469"/>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Рахметова Ж.А./</a:t>
            </a:r>
            <a:r>
              <a:rPr lang="kk-KZ" altLang="ru-RU" sz="1200" b="1" i="1" dirty="0" smtClean="0">
                <a:latin typeface="Times New Roman" panose="02020603050405020304" pitchFamily="18" charset="0"/>
                <a:cs typeface="Times New Roman" panose="02020603050405020304" pitchFamily="18" charset="0"/>
              </a:rPr>
              <a:t>Төкен </a:t>
            </a:r>
            <a:r>
              <a:rPr lang="kk-KZ" altLang="ru-RU" sz="1200" b="1" i="1" dirty="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26421</TotalTime>
  <Words>602</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4818</cp:revision>
  <cp:lastPrinted>2021-07-01T07:38:07Z</cp:lastPrinted>
  <dcterms:created xsi:type="dcterms:W3CDTF">2018-03-27T06:03:00Z</dcterms:created>
  <dcterms:modified xsi:type="dcterms:W3CDTF">2025-04-30T06:49:08Z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