
<file path=[Content_Types].xml><?xml version="1.0" encoding="utf-8"?>
<Types xmlns="http://schemas.openxmlformats.org/package/2006/content-types">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86" d="100"/>
          <a:sy n="86" d="100"/>
        </p:scale>
        <p:origin x="84" y="3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115085938"/>
              </p:ext>
            </p:extLst>
          </p:nvPr>
        </p:nvGraphicFramePr>
        <p:xfrm>
          <a:off x="307975" y="2329800"/>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0731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43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Қостанай 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kumimoji="0" lang="kk-KZ" altLang="zh-CN" sz="12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12</a:t>
                      </a:r>
                      <a:r>
                        <a:rPr kumimoji="0" lang="kk-KZ" sz="12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kk-KZ" sz="12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ақпан</a:t>
                      </a:r>
                      <a:endParaRPr kumimoji="0" lang="kk-KZ" sz="1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15557" y="70991"/>
            <a:ext cx="4822956" cy="2308324"/>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13</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ақпан</a:t>
            </a:r>
          </a:p>
          <a:p>
            <a:pPr lvl="0" algn="ctr"/>
            <a:r>
              <a:rPr lang="kk-KZ" sz="1200" b="1" dirty="0" smtClean="0">
                <a:solidFill>
                  <a:prstClr val="black"/>
                </a:solidFill>
                <a:latin typeface="Times New Roman" panose="02020603050405020304" pitchFamily="18" charset="0"/>
                <a:cs typeface="Times New Roman" panose="02020603050405020304" pitchFamily="18" charset="0"/>
              </a:rPr>
              <a:t>12 </a:t>
            </a:r>
            <a:r>
              <a:rPr lang="kk-KZ" sz="1200" b="1" dirty="0" smtClean="0">
                <a:solidFill>
                  <a:prstClr val="black"/>
                </a:solidFill>
                <a:latin typeface="Times New Roman" panose="02020603050405020304" pitchFamily="18" charset="0"/>
                <a:cs typeface="Times New Roman" panose="02020603050405020304" pitchFamily="18" charset="0"/>
              </a:rPr>
              <a:t>ақпан</a:t>
            </a:r>
            <a:r>
              <a:rPr lang="kk-KZ" altLang="ru-RU" sz="1200" b="1" dirty="0" smtClean="0">
                <a:solidFill>
                  <a:prstClr val="black"/>
                </a:solidFill>
                <a:latin typeface="Times New Roman" panose="02020603050405020304" pitchFamily="18" charset="0"/>
                <a:cs typeface="Times New Roman" panose="02020603050405020304" pitchFamily="18" charset="0"/>
              </a:rPr>
              <a:t> сағ. 20-ден </a:t>
            </a:r>
            <a:r>
              <a:rPr lang="kk-KZ" sz="1200" b="1" dirty="0" smtClean="0">
                <a:solidFill>
                  <a:prstClr val="black"/>
                </a:solidFill>
                <a:latin typeface="Times New Roman" panose="02020603050405020304" pitchFamily="18" charset="0"/>
                <a:cs typeface="Times New Roman" panose="02020603050405020304" pitchFamily="18" charset="0"/>
              </a:rPr>
              <a:t>бастап</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13 </a:t>
            </a:r>
            <a:r>
              <a:rPr lang="kk-KZ" sz="1200" b="1" dirty="0" smtClean="0">
                <a:solidFill>
                  <a:prstClr val="black"/>
                </a:solidFill>
                <a:latin typeface="Times New Roman" panose="02020603050405020304" pitchFamily="18" charset="0"/>
                <a:cs typeface="Times New Roman" panose="02020603050405020304" pitchFamily="18" charset="0"/>
              </a:rPr>
              <a:t>ақпан </a:t>
            </a:r>
            <a:r>
              <a:rPr lang="kk-KZ" altLang="ru-RU" sz="1200" b="1" dirty="0" smtClean="0">
                <a:solidFill>
                  <a:prstClr val="black"/>
                </a:solidFill>
                <a:latin typeface="Times New Roman" panose="02020603050405020304" pitchFamily="18" charset="0"/>
                <a:cs typeface="Times New Roman" panose="02020603050405020304" pitchFamily="18" charset="0"/>
              </a:rPr>
              <a:t>2025 ж. сағ. 20-дейін</a:t>
            </a:r>
          </a:p>
          <a:p>
            <a:r>
              <a:rPr lang="ru-RU" sz="1200" dirty="0" err="1">
                <a:solidFill>
                  <a:prstClr val="black"/>
                </a:solidFill>
                <a:latin typeface="Times New Roman" panose="02020603050405020304" pitchFamily="18" charset="0"/>
                <a:cs typeface="Times New Roman" panose="02020603050405020304" pitchFamily="18" charset="0"/>
              </a:rPr>
              <a:t>Көшпелі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бұлтты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жауын-шашынсыз. </a:t>
            </a:r>
            <a:r>
              <a:rPr lang="kk-KZ" sz="1200" kern="900" dirty="0">
                <a:solidFill>
                  <a:srgbClr val="000000"/>
                </a:solidFill>
                <a:latin typeface="Times New Roman" panose="02020603050405020304" pitchFamily="18" charset="0"/>
                <a:ea typeface="Times New Roman" panose="02020603050405020304" pitchFamily="18" charset="0"/>
              </a:rPr>
              <a:t>Оңтүстік</a:t>
            </a:r>
            <a:r>
              <a:rPr lang="kk-KZ" sz="1200" dirty="0" smtClean="0">
                <a:solidFill>
                  <a:prstClr val="black"/>
                </a:solidFill>
                <a:latin typeface="Times New Roman" panose="02020603050405020304" pitchFamily="18" charset="0"/>
                <a:cs typeface="Times New Roman" panose="02020603050405020304" pitchFamily="18" charset="0"/>
              </a:rPr>
              <a:t>-батыстан </a:t>
            </a:r>
            <a:r>
              <a:rPr lang="kk-KZ" sz="1200" dirty="0">
                <a:solidFill>
                  <a:prstClr val="black"/>
                </a:solidFill>
                <a:latin typeface="Times New Roman" panose="02020603050405020304" pitchFamily="18" charset="0"/>
                <a:cs typeface="Times New Roman" panose="02020603050405020304" pitchFamily="18" charset="0"/>
              </a:rPr>
              <a:t>жел 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7-12</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12-14</a:t>
            </a:r>
            <a:r>
              <a:rPr lang="kk-KZ" sz="1200" dirty="0" smtClean="0">
                <a:latin typeface="Times New Roman" panose="02020603050405020304" pitchFamily="18" charset="0"/>
                <a:cs typeface="Times New Roman" panose="02020603050405020304" pitchFamily="18" charset="0"/>
              </a:rPr>
              <a:t>,</a:t>
            </a:r>
            <a:r>
              <a:rPr lang="kk-KZ" sz="1200" kern="900" dirty="0" smtClean="0">
                <a:solidFill>
                  <a:srgbClr val="000000"/>
                </a:solidFill>
                <a:latin typeface="Times New Roman" panose="02020603050405020304" pitchFamily="18" charset="0"/>
                <a:ea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4-6</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a:t>
            </a:r>
          </a:p>
          <a:p>
            <a:endParaRPr lang="ru-RU" sz="1200" b="1" dirty="0" smtClean="0">
              <a:latin typeface="Times New Roman" panose="02020603050405020304" pitchFamily="18" charset="0"/>
              <a:cs typeface="Times New Roman" panose="02020603050405020304" pitchFamily="18" charset="0"/>
            </a:endParaRPr>
          </a:p>
          <a:p>
            <a:pPr algn="just"/>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2024 жылғы </a:t>
            </a:r>
            <a:r>
              <a:rPr lang="kk-KZ" sz="1200" b="1" dirty="0" smtClean="0">
                <a:solidFill>
                  <a:prstClr val="black"/>
                </a:solidFill>
                <a:latin typeface="Times New Roman" panose="02020603050405020304" pitchFamily="18" charset="0"/>
                <a:cs typeface="Times New Roman" panose="02020603050405020304" pitchFamily="18" charset="0"/>
              </a:rPr>
              <a:t>14 </a:t>
            </a:r>
            <a:r>
              <a:rPr lang="kk-KZ" sz="1200" b="1" dirty="0" smtClean="0">
                <a:solidFill>
                  <a:prstClr val="black"/>
                </a:solidFill>
                <a:latin typeface="Times New Roman" panose="02020603050405020304" pitchFamily="18" charset="0"/>
                <a:cs typeface="Times New Roman" panose="02020603050405020304" pitchFamily="18" charset="0"/>
              </a:rPr>
              <a:t>ақпан</a:t>
            </a:r>
          </a:p>
          <a:p>
            <a:pPr algn="just"/>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13 </a:t>
            </a:r>
            <a:r>
              <a:rPr lang="kk-KZ" sz="1200" b="1" dirty="0" smtClean="0">
                <a:solidFill>
                  <a:prstClr val="black"/>
                </a:solidFill>
                <a:latin typeface="Times New Roman" panose="02020603050405020304" pitchFamily="18" charset="0"/>
                <a:cs typeface="Times New Roman" panose="02020603050405020304" pitchFamily="18" charset="0"/>
              </a:rPr>
              <a:t>ақпан </a:t>
            </a:r>
            <a:r>
              <a:rPr lang="kk-KZ" sz="1200" b="1" dirty="0" smtClean="0">
                <a:latin typeface="Times New Roman" panose="02020603050405020304" pitchFamily="18" charset="0"/>
                <a:cs typeface="Times New Roman" panose="02020603050405020304" pitchFamily="18" charset="0"/>
              </a:rPr>
              <a:t>сағ.  20-ден бастап </a:t>
            </a:r>
            <a:r>
              <a:rPr lang="kk-KZ" sz="1200" b="1" dirty="0" smtClean="0">
                <a:solidFill>
                  <a:prstClr val="black"/>
                </a:solidFill>
                <a:latin typeface="Times New Roman" panose="02020603050405020304" pitchFamily="18" charset="0"/>
                <a:cs typeface="Times New Roman" panose="02020603050405020304" pitchFamily="18" charset="0"/>
              </a:rPr>
              <a:t>14 </a:t>
            </a:r>
            <a:r>
              <a:rPr lang="kk-KZ" sz="1200" b="1" dirty="0" smtClean="0">
                <a:solidFill>
                  <a:prstClr val="black"/>
                </a:solidFill>
                <a:latin typeface="Times New Roman" panose="02020603050405020304" pitchFamily="18" charset="0"/>
                <a:cs typeface="Times New Roman" panose="02020603050405020304" pitchFamily="18" charset="0"/>
              </a:rPr>
              <a:t>ақпан </a:t>
            </a:r>
            <a:r>
              <a:rPr lang="kk-KZ" altLang="ru-RU" sz="1200" b="1" dirty="0" smtClean="0">
                <a:solidFill>
                  <a:prstClr val="black"/>
                </a:solidFill>
                <a:latin typeface="Times New Roman" panose="02020603050405020304" pitchFamily="18" charset="0"/>
                <a:cs typeface="Times New Roman" panose="02020603050405020304" pitchFamily="18" charset="0"/>
              </a:rPr>
              <a:t>2025 ж.</a:t>
            </a:r>
            <a:r>
              <a:rPr lang="kk-KZ" sz="1200" b="1" dirty="0" smtClean="0">
                <a:latin typeface="Times New Roman" panose="02020603050405020304" pitchFamily="18" charset="0"/>
                <a:cs typeface="Times New Roman" panose="02020603050405020304" pitchFamily="18" charset="0"/>
              </a:rPr>
              <a:t> сағ. 08-ға дейін </a:t>
            </a:r>
          </a:p>
          <a:p>
            <a:pPr lvl="0" algn="just"/>
            <a:r>
              <a:rPr lang="ru-RU" sz="1200" dirty="0">
                <a:latin typeface="Times New Roman" panose="02020603050405020304" pitchFamily="18" charset="0"/>
                <a:cs typeface="Times New Roman" panose="02020603050405020304" pitchFamily="18" charset="0"/>
              </a:rPr>
              <a:t>Көшпелі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жауын-шашынсыз. </a:t>
            </a:r>
            <a:r>
              <a:rPr lang="kk-KZ" sz="1200" kern="900" dirty="0">
                <a:solidFill>
                  <a:srgbClr val="000000"/>
                </a:solidFill>
                <a:latin typeface="Times New Roman" panose="02020603050405020304" pitchFamily="18" charset="0"/>
                <a:ea typeface="Times New Roman" panose="02020603050405020304" pitchFamily="18" charset="0"/>
              </a:rPr>
              <a:t>Оңтүстік-батыстан</a:t>
            </a:r>
            <a:r>
              <a:rPr lang="kk-KZ" sz="1200" dirty="0" smtClean="0">
                <a:solidFill>
                  <a:prstClr val="black"/>
                </a:solidFill>
                <a:latin typeface="Times New Roman" panose="02020603050405020304" pitchFamily="18" charset="0"/>
                <a:cs typeface="Times New Roman" panose="02020603050405020304" pitchFamily="18" charset="0"/>
              </a:rPr>
              <a:t> жел 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7-12 </a:t>
            </a:r>
            <a:r>
              <a:rPr lang="ru-RU" sz="1200" dirty="0" smtClean="0">
                <a:latin typeface="Times New Roman" panose="02020603050405020304" pitchFamily="18" charset="0"/>
                <a:cs typeface="Times New Roman" panose="02020603050405020304" pitchFamily="18" charset="0"/>
              </a:rPr>
              <a:t>м/с. </a:t>
            </a:r>
            <a:r>
              <a:rPr lang="kk-KZ" sz="1200" dirty="0" smtClean="0">
                <a:solidFill>
                  <a:prstClr val="black"/>
                </a:solidFill>
                <a:latin typeface="Times New Roman" panose="02020603050405020304" pitchFamily="18" charset="0"/>
                <a:cs typeface="Times New Roman" panose="02020603050405020304" pitchFamily="18" charset="0"/>
              </a:rPr>
              <a:t> Ауа температурасы </a:t>
            </a:r>
            <a:r>
              <a:rPr lang="kk-KZ" sz="1200" dirty="0" smtClean="0">
                <a:solidFill>
                  <a:prstClr val="black"/>
                </a:solidFill>
                <a:latin typeface="Times New Roman" panose="02020603050405020304" pitchFamily="18" charset="0"/>
                <a:cs typeface="Times New Roman" panose="02020603050405020304" pitchFamily="18" charset="0"/>
              </a:rPr>
              <a:t>16-18 </a:t>
            </a:r>
            <a:r>
              <a:rPr lang="kk-KZ" sz="1200" dirty="0" smtClean="0">
                <a:solidFill>
                  <a:prstClr val="black"/>
                </a:solidFill>
                <a:latin typeface="Times New Roman" panose="02020603050405020304" pitchFamily="18" charset="0"/>
                <a:cs typeface="Times New Roman" panose="02020603050405020304" pitchFamily="18" charset="0"/>
              </a:rPr>
              <a:t>градус аяз. </a:t>
            </a:r>
          </a:p>
          <a:p>
            <a:pPr lvl="0" algn="just"/>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390164511"/>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2395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0,479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685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3,427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633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1,582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0.263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4193437079"/>
              </p:ext>
            </p:extLst>
          </p:nvPr>
        </p:nvGraphicFramePr>
        <p:xfrm>
          <a:off x="5079334" y="6248200"/>
          <a:ext cx="4780571" cy="579120"/>
        </p:xfrm>
        <a:graphic>
          <a:graphicData uri="http://schemas.openxmlformats.org/drawingml/2006/table">
            <a:tbl>
              <a:tblPr/>
              <a:tblGrid>
                <a:gridCol w="4780571">
                  <a:extLst>
                    <a:ext uri="{9D8B030D-6E8A-4147-A177-3AD203B41FA5}">
                      <a16:colId xmlns:a16="http://schemas.microsoft.com/office/drawing/2014/main" xmlns=""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12</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ақпан</a:t>
            </a:r>
            <a:endParaRPr lang="kk-KZ" sz="1200" b="1" dirty="0">
              <a:solidFill>
                <a:prstClr val="black"/>
              </a:solidFill>
              <a:latin typeface="Times New Roman" panose="02020603050405020304" pitchFamily="18" charset="0"/>
              <a:cs typeface="Times New Roman" panose="02020603050405020304" pitchFamily="18" charset="0"/>
            </a:endParaRPr>
          </a:p>
          <a:p>
            <a:pPr algn="ctr"/>
            <a:r>
              <a:rPr lang="kk-KZ" sz="1200" b="1" kern="1400" dirty="0" smtClean="0">
                <a:solidFill>
                  <a:srgbClr val="000000"/>
                </a:solidFill>
                <a:latin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34747" y="3450360"/>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56049" y="2522800"/>
            <a:ext cx="4658462"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13,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14 </a:t>
            </a:r>
            <a:r>
              <a:rPr lang="ru-RU" sz="1200" dirty="0" err="1">
                <a:solidFill>
                  <a:prstClr val="black"/>
                </a:solidFill>
                <a:latin typeface="Times New Roman" panose="02020603050405020304" pitchFamily="18" charset="0"/>
                <a:cs typeface="Times New Roman" panose="02020603050405020304" pitchFamily="18" charset="0"/>
              </a:rPr>
              <a:t>ақпан</a:t>
            </a:r>
            <a:r>
              <a:rPr lang="ru-RU" sz="1200" dirty="0">
                <a:solidFill>
                  <a:prstClr val="black"/>
                </a:solidFill>
                <a:latin typeface="Times New Roman" panose="02020603050405020304" pitchFamily="18" charset="0"/>
                <a:cs typeface="Times New Roman" panose="02020603050405020304" pitchFamily="18" charset="0"/>
              </a:rPr>
              <a:t> 2025 ж.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төмендеуі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r>
              <a:rPr lang="ru-RU" sz="1200" dirty="0">
                <a:solidFill>
                  <a:prstClr val="black"/>
                </a:solidFill>
                <a:latin typeface="Times New Roman" panose="02020603050405020304" pitchFamily="18" charset="0"/>
                <a:cs typeface="Times New Roman" panose="02020603050405020304" pitchFamily="18" charset="0"/>
              </a:rPr>
              <a:t>.</a:t>
            </a:r>
          </a:p>
        </p:txBody>
      </p:sp>
      <p:pic>
        <p:nvPicPr>
          <p:cNvPr id="2" name="Рисунок 1"/>
          <p:cNvPicPr>
            <a:picLocks noChangeAspect="1"/>
          </p:cNvPicPr>
          <p:nvPr/>
        </p:nvPicPr>
        <p:blipFill>
          <a:blip r:embed="rId3"/>
          <a:stretch>
            <a:fillRect/>
          </a:stretch>
        </p:blipFill>
        <p:spPr>
          <a:xfrm>
            <a:off x="1982326" y="3362792"/>
            <a:ext cx="5941347" cy="132416"/>
          </a:xfrm>
          <a:prstGeom prst="rect">
            <a:avLst/>
          </a:prstGeom>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smtClean="0">
                <a:solidFill>
                  <a:srgbClr val="000000"/>
                </a:solidFill>
                <a:latin typeface="Times New Roman" panose="02020603050405020304" pitchFamily="18" charset="0"/>
                <a:cs typeface="Times New Roman" panose="02020603050405020304" pitchFamily="18" charset="0"/>
              </a:rPr>
              <a:t>Р. </a:t>
            </a:r>
            <a:r>
              <a:rPr lang="ru-RU" altLang="ru-RU" sz="1200" b="1" i="1" dirty="0" err="1" smtClean="0">
                <a:solidFill>
                  <a:srgbClr val="000000"/>
                </a:solidFill>
                <a:latin typeface="Times New Roman" panose="02020603050405020304" pitchFamily="18" charset="0"/>
                <a:cs typeface="Times New Roman" panose="02020603050405020304" pitchFamily="18" charset="0"/>
              </a:rPr>
              <a:t>Маркевич</a:t>
            </a:r>
            <a:r>
              <a:rPr lang="ru-RU" altLang="ru-RU" sz="1200" b="1" i="1" dirty="0" smtClean="0">
                <a:solidFill>
                  <a:srgbClr val="000000"/>
                </a:solidFill>
                <a:latin typeface="Times New Roman" panose="02020603050405020304" pitchFamily="18" charset="0"/>
                <a:cs typeface="Times New Roman" panose="02020603050405020304" pitchFamily="18" charset="0"/>
              </a:rPr>
              <a:t> /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22665</TotalTime>
  <Words>577</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4529</cp:revision>
  <cp:lastPrinted>2021-07-01T07:38:07Z</cp:lastPrinted>
  <dcterms:created xsi:type="dcterms:W3CDTF">2018-03-27T06:03:00Z</dcterms:created>
  <dcterms:modified xsi:type="dcterms:W3CDTF">2025-02-12T07:35:30Z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