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5" d="100"/>
          <a:sy n="95" d="100"/>
        </p:scale>
        <p:origin x="84" y="23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04100" y="11668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861836589"/>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09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09 қаңтар</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57755" y="184413"/>
            <a:ext cx="4957194" cy="4508927"/>
          </a:xfrm>
          <a:prstGeom prst="rect">
            <a:avLst/>
          </a:prstGeom>
        </p:spPr>
        <p:txBody>
          <a:bodyPr wrap="square">
            <a:spAutoFit/>
          </a:bodyPr>
          <a:lstStyle/>
          <a:p>
            <a:pPr indent="182563" algn="ctr"/>
            <a:endParaRPr lang="kk-KZ" altLang="ru-RU" sz="1300" b="1" dirty="0">
              <a:latin typeface="Times New Roman" panose="02020603050405020304" pitchFamily="18" charset="0"/>
              <a:cs typeface="Times New Roman" panose="02020603050405020304" pitchFamily="18" charset="0"/>
            </a:endParaRPr>
          </a:p>
          <a:p>
            <a:pPr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a:t>
            </a:r>
          </a:p>
          <a:p>
            <a:pPr lvl="0" indent="182563" algn="ctr"/>
            <a:r>
              <a:rPr lang="kk-KZ" sz="1300" b="1" dirty="0">
                <a:solidFill>
                  <a:srgbClr val="000000"/>
                </a:solidFill>
                <a:latin typeface="Times New Roman" panose="02020603050405020304" pitchFamily="18" charset="0"/>
                <a:cs typeface="Times New Roman" panose="02020603050405020304" pitchFamily="18" charset="0"/>
              </a:rPr>
              <a:t>10 қаңтарға 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09 </a:t>
            </a:r>
            <a:r>
              <a:rPr lang="ru-RU" sz="1000" b="1" dirty="0" err="1">
                <a:solidFill>
                  <a:srgbClr val="000000"/>
                </a:solidFill>
                <a:latin typeface="Times New Roman" panose="02020603050405020304" pitchFamily="18" charset="0"/>
                <a:cs typeface="Times New Roman" panose="02020603050405020304" pitchFamily="18" charset="0"/>
              </a:rPr>
              <a:t>қаңтардың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10 </a:t>
            </a:r>
            <a:r>
              <a:rPr lang="ru-RU" sz="1000" b="1" dirty="0" err="1">
                <a:solidFill>
                  <a:srgbClr val="000000"/>
                </a:solidFill>
                <a:latin typeface="Times New Roman" panose="02020603050405020304" pitchFamily="18" charset="0"/>
                <a:cs typeface="Times New Roman" panose="02020603050405020304" pitchFamily="18" charset="0"/>
              </a:rPr>
              <a:t>қаңтардың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20-ге </a:t>
            </a:r>
            <a:r>
              <a:rPr lang="ru-RU" sz="1000" b="1" dirty="0" err="1">
                <a:solidFill>
                  <a:srgbClr val="000000"/>
                </a:solidFill>
                <a:latin typeface="Times New Roman" panose="02020603050405020304" pitchFamily="18" charset="0"/>
                <a:cs typeface="Times New Roman" panose="02020603050405020304" pitchFamily="18" charset="0"/>
              </a:rPr>
              <a:t>дейін</a:t>
            </a:r>
            <a:r>
              <a:rPr lang="ru-RU" sz="10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 күндіз аздаған қар жауады. Жаяу бұрқасын күтіледі. Жел, күші 15-20 м/с. Ауа температурасы түнде 7-9, күндіз 5-7 аяз болады.</a:t>
            </a:r>
          </a:p>
          <a:p>
            <a:pPr indent="182563" algn="just"/>
            <a:endParaRPr lang="kk-KZ" sz="1300" b="1" dirty="0">
              <a:solidFill>
                <a:srgbClr val="000000"/>
              </a:solidFill>
              <a:latin typeface="Times New Roman" panose="02020603050405020304" pitchFamily="18" charset="0"/>
              <a:cs typeface="Times New Roman" panose="02020603050405020304" pitchFamily="18" charset="0"/>
            </a:endParaRPr>
          </a:p>
          <a:p>
            <a:pPr lvl="0" indent="182563" algn="ctr"/>
            <a:r>
              <a:rPr lang="kk-KZ" sz="1300" b="1" dirty="0">
                <a:solidFill>
                  <a:srgbClr val="000000"/>
                </a:solidFill>
                <a:latin typeface="Times New Roman" panose="02020603050405020304" pitchFamily="18" charset="0"/>
                <a:cs typeface="Times New Roman" panose="02020603050405020304" pitchFamily="18" charset="0"/>
              </a:rPr>
              <a:t>11 қаңтарға </a:t>
            </a:r>
            <a:r>
              <a:rPr lang="ru-RU" sz="1300" b="1" dirty="0">
                <a:solidFill>
                  <a:srgbClr val="000000"/>
                </a:solidFill>
                <a:latin typeface="Times New Roman" panose="02020603050405020304" pitchFamily="18" charset="0"/>
                <a:cs typeface="Times New Roman" panose="02020603050405020304" pitchFamily="18" charset="0"/>
              </a:rPr>
              <a:t>2025 ж</a:t>
            </a:r>
            <a:r>
              <a:rPr lang="ru-RU" sz="1000" b="1" dirty="0">
                <a:solidFill>
                  <a:srgbClr val="000000"/>
                </a:solidFill>
                <a:latin typeface="Times New Roman" panose="02020603050405020304" pitchFamily="18" charset="0"/>
                <a:cs typeface="Times New Roman" panose="02020603050405020304" pitchFamily="18" charset="0"/>
              </a:rPr>
              <a:t>.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10 </a:t>
            </a:r>
            <a:r>
              <a:rPr lang="ru-RU" sz="1000" b="1" dirty="0" err="1">
                <a:solidFill>
                  <a:srgbClr val="000000"/>
                </a:solidFill>
                <a:latin typeface="Times New Roman" panose="02020603050405020304" pitchFamily="18" charset="0"/>
                <a:cs typeface="Times New Roman" panose="02020603050405020304" pitchFamily="18" charset="0"/>
              </a:rPr>
              <a:t>қаңтардың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11 </a:t>
            </a:r>
            <a:r>
              <a:rPr lang="ru-RU" sz="1000" b="1" dirty="0" err="1">
                <a:solidFill>
                  <a:srgbClr val="000000"/>
                </a:solidFill>
                <a:latin typeface="Times New Roman" panose="02020603050405020304" pitchFamily="18" charset="0"/>
                <a:cs typeface="Times New Roman" panose="02020603050405020304" pitchFamily="18" charset="0"/>
              </a:rPr>
              <a:t>қаңтардың</a:t>
            </a: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08-ге </a:t>
            </a:r>
            <a:r>
              <a:rPr lang="ru-RU" sz="1000" b="1" dirty="0" err="1">
                <a:solidFill>
                  <a:srgbClr val="000000"/>
                </a:solidFill>
                <a:latin typeface="Times New Roman" panose="02020603050405020304" pitchFamily="18" charset="0"/>
                <a:cs typeface="Times New Roman" panose="02020603050405020304" pitchFamily="18" charset="0"/>
              </a:rPr>
              <a:t>дейін</a:t>
            </a:r>
            <a:endParaRPr lang="ru-RU" sz="10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 жауын-шашынсыз. Жел, күші 9-14 </a:t>
            </a:r>
            <a:r>
              <a:rPr lang="ru-RU" sz="1300" dirty="0">
                <a:solidFill>
                  <a:prstClr val="black"/>
                </a:solidFill>
                <a:latin typeface="Times New Roman" pitchFamily="18" charset="0"/>
                <a:cs typeface="Times New Roman" pitchFamily="18" charset="0"/>
              </a:rPr>
              <a:t>м/с. </a:t>
            </a:r>
            <a:r>
              <a:rPr lang="ru-RU" sz="1300" dirty="0" err="1">
                <a:solidFill>
                  <a:prstClr val="black"/>
                </a:solidFill>
                <a:latin typeface="Times New Roman" pitchFamily="18" charset="0"/>
                <a:cs typeface="Times New Roman" pitchFamily="18" charset="0"/>
              </a:rPr>
              <a:t>Ауа</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температурасы</a:t>
            </a:r>
            <a:r>
              <a:rPr lang="ru-RU" sz="1300" dirty="0">
                <a:solidFill>
                  <a:prstClr val="black"/>
                </a:solidFill>
                <a:latin typeface="Times New Roman" pitchFamily="18" charset="0"/>
                <a:cs typeface="Times New Roman" pitchFamily="18" charset="0"/>
              </a:rPr>
              <a:t> 10-12 </a:t>
            </a:r>
            <a:r>
              <a:rPr lang="ru-RU" sz="1300" dirty="0" err="1">
                <a:solidFill>
                  <a:prstClr val="black"/>
                </a:solidFill>
                <a:latin typeface="Times New Roman" pitchFamily="18" charset="0"/>
                <a:cs typeface="Times New Roman" pitchFamily="18" charset="0"/>
              </a:rPr>
              <a:t>аяз</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болады</a:t>
            </a:r>
            <a:r>
              <a:rPr lang="ru-RU" sz="1300" dirty="0">
                <a:solidFill>
                  <a:prstClr val="black"/>
                </a:solidFill>
                <a:latin typeface="Times New Roman" pitchFamily="18" charset="0"/>
                <a:cs typeface="Times New Roman" pitchFamily="18" charset="0"/>
              </a:rPr>
              <a:t>.</a:t>
            </a:r>
          </a:p>
          <a:p>
            <a:pPr indent="182563" algn="just"/>
            <a:r>
              <a:rPr lang="ru-RU" sz="1300" dirty="0">
                <a:solidFill>
                  <a:prstClr val="black"/>
                </a:solidFill>
                <a:latin typeface="Times New Roman" pitchFamily="18" charset="0"/>
                <a:cs typeface="Times New Roman" pitchFamily="18" charset="0"/>
              </a:rPr>
              <a:t> </a:t>
            </a:r>
          </a:p>
          <a:p>
            <a:pPr indent="182563" algn="just"/>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300" b="1" i="1" dirty="0">
                <a:solidFill>
                  <a:schemeClr val="tx1"/>
                </a:solidFill>
                <a:latin typeface="Times New Roman" pitchFamily="18" charset="0"/>
                <a:cs typeface="Times New Roman" pitchFamily="18" charset="0"/>
                <a:sym typeface="+mn-ea"/>
              </a:rPr>
              <a:t>ыдырауына</a:t>
            </a:r>
            <a:r>
              <a:rPr lang="kk-KZ" altLang="en-US" sz="1300" i="1" dirty="0">
                <a:solidFill>
                  <a:schemeClr val="tx1"/>
                </a:solidFill>
                <a:latin typeface="Times New Roman" pitchFamily="18" charset="0"/>
                <a:cs typeface="Times New Roman" pitchFamily="18" charset="0"/>
                <a:sym typeface="+mn-ea"/>
              </a:rPr>
              <a:t> ықпал етеді.</a:t>
            </a:r>
          </a:p>
          <a:p>
            <a:pPr indent="182563" algn="just"/>
            <a:r>
              <a:rPr lang="kk-KZ" altLang="en-US" sz="1300" i="1"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300" b="1" i="1" dirty="0">
                <a:solidFill>
                  <a:schemeClr val="tx1"/>
                </a:solidFill>
                <a:latin typeface="Times New Roman" pitchFamily="18" charset="0"/>
                <a:cs typeface="Times New Roman" pitchFamily="18" charset="0"/>
                <a:sym typeface="+mn-ea"/>
              </a:rPr>
              <a:t>төмен</a:t>
            </a:r>
            <a:r>
              <a:rPr lang="kk-KZ" altLang="en-US" sz="1300" i="1" dirty="0">
                <a:solidFill>
                  <a:schemeClr val="tx1"/>
                </a:solidFill>
                <a:latin typeface="Times New Roman" pitchFamily="18" charset="0"/>
                <a:cs typeface="Times New Roman" pitchFamily="18" charset="0"/>
                <a:sym typeface="+mn-ea"/>
              </a:rPr>
              <a:t> болады деп күтілуде.</a:t>
            </a: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09 </a:t>
            </a:r>
            <a:r>
              <a:rPr lang="ru-RU" altLang="ru-RU" sz="1200" b="1" dirty="0" err="1">
                <a:latin typeface="Times New Roman" panose="02020603050405020304" pitchFamily="18" charset="0"/>
                <a:cs typeface="Times New Roman" panose="02020603050405020304" pitchFamily="18" charset="0"/>
              </a:rPr>
              <a:t>қаңтардың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516606649"/>
              </p:ext>
            </p:extLst>
          </p:nvPr>
        </p:nvGraphicFramePr>
        <p:xfrm>
          <a:off x="4983528" y="4414660"/>
          <a:ext cx="4667576" cy="1889724"/>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8249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20</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0.126</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24</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0.078</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0.002</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468</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0.094</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83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53</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0.266</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0.052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Гончарова Л.</a:t>
            </a:r>
            <a:r>
              <a:rPr lang="kk-KZ" altLang="ru-RU" sz="1200" b="1" i="1" dirty="0">
                <a:solidFill>
                  <a:srgbClr val="000000"/>
                </a:solidFill>
                <a:latin typeface="Times New Roman" panose="02020603050405020304" pitchFamily="18" charset="0"/>
                <a:cs typeface="Times New Roman" panose="02020603050405020304" pitchFamily="18" charset="0"/>
              </a:rPr>
              <a:t>/Каралаш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17748</TotalTime>
  <Words>573</Words>
  <Application>Microsoft Office PowerPoint</Application>
  <PresentationFormat>Лист A4 (210x297 мм)</PresentationFormat>
  <Paragraphs>98</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3383</cp:revision>
  <cp:lastPrinted>2021-07-01T07:38:07Z</cp:lastPrinted>
  <dcterms:created xsi:type="dcterms:W3CDTF">2018-03-27T06:03:00Z</dcterms:created>
  <dcterms:modified xsi:type="dcterms:W3CDTF">2025-01-09T08:55:14Z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