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n-lt"/>
        <a:ea typeface="+mn-ea"/>
        <a:cs typeface="+mn-cs"/>
        <a:sym typeface="Calibri"/>
      </a:defRPr>
    </a:lvl1pPr>
    <a:lvl2pPr indent="228600" defTabSz="941387" latinLnBrk="0">
      <a:defRPr sz="1200">
        <a:latin typeface="+mn-lt"/>
        <a:ea typeface="+mn-ea"/>
        <a:cs typeface="+mn-cs"/>
        <a:sym typeface="Calibri"/>
      </a:defRPr>
    </a:lvl2pPr>
    <a:lvl3pPr indent="457200" defTabSz="941387" latinLnBrk="0">
      <a:defRPr sz="1200">
        <a:latin typeface="+mn-lt"/>
        <a:ea typeface="+mn-ea"/>
        <a:cs typeface="+mn-cs"/>
        <a:sym typeface="Calibri"/>
      </a:defRPr>
    </a:lvl3pPr>
    <a:lvl4pPr indent="685800" defTabSz="941387" latinLnBrk="0">
      <a:defRPr sz="1200">
        <a:latin typeface="+mn-lt"/>
        <a:ea typeface="+mn-ea"/>
        <a:cs typeface="+mn-cs"/>
        <a:sym typeface="Calibri"/>
      </a:defRPr>
    </a:lvl4pPr>
    <a:lvl5pPr indent="914400" defTabSz="941387" latinLnBrk="0">
      <a:defRPr sz="1200">
        <a:latin typeface="+mn-lt"/>
        <a:ea typeface="+mn-ea"/>
        <a:cs typeface="+mn-cs"/>
        <a:sym typeface="Calibri"/>
      </a:defRPr>
    </a:lvl5pPr>
    <a:lvl6pPr indent="1143000" defTabSz="941387" latinLnBrk="0">
      <a:defRPr sz="1200">
        <a:latin typeface="+mn-lt"/>
        <a:ea typeface="+mn-ea"/>
        <a:cs typeface="+mn-cs"/>
        <a:sym typeface="Calibri"/>
      </a:defRPr>
    </a:lvl6pPr>
    <a:lvl7pPr indent="1371600" defTabSz="941387" latinLnBrk="0">
      <a:defRPr sz="1200">
        <a:latin typeface="+mn-lt"/>
        <a:ea typeface="+mn-ea"/>
        <a:cs typeface="+mn-cs"/>
        <a:sym typeface="Calibri"/>
      </a:defRPr>
    </a:lvl7pPr>
    <a:lvl8pPr indent="1600200" defTabSz="941387" latinLnBrk="0">
      <a:defRPr sz="1200">
        <a:latin typeface="+mn-lt"/>
        <a:ea typeface="+mn-ea"/>
        <a:cs typeface="+mn-cs"/>
        <a:sym typeface="Calibri"/>
      </a:defRPr>
    </a:lvl8pPr>
    <a:lvl9pPr indent="1828800" defTabSz="941387" latinLnBrk="0">
      <a:defRPr sz="1200">
        <a:latin typeface="+mn-lt"/>
        <a:ea typeface="+mn-ea"/>
        <a:cs typeface="+mn-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495300" y="92074"/>
            <a:ext cx="8915400" cy="15081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lstStyle/>
          <a:p>
            <a:r>
              <a:t>Title Text</a:t>
            </a:r>
          </a:p>
        </p:txBody>
      </p:sp>
      <p:sp>
        <p:nvSpPr>
          <p:cNvPr id="3" name="Body Level One…"/>
          <p:cNvSpPr txBox="1">
            <a:spLocks noGrp="1"/>
          </p:cNvSpPr>
          <p:nvPr>
            <p:ph type="body" idx="1"/>
          </p:nvPr>
        </p:nvSpPr>
        <p:spPr>
          <a:xfrm>
            <a:off x="495300" y="1600200"/>
            <a:ext cx="8915400" cy="5257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6" y="6414760"/>
            <a:ext cx="258624" cy="248305"/>
          </a:xfrm>
          <a:prstGeom prst="rect">
            <a:avLst/>
          </a:prstGeom>
          <a:ln w="12700">
            <a:miter lim="400000"/>
          </a:ln>
        </p:spPr>
        <p:txBody>
          <a:bodyPr wrap="none" lIns="45719" rIns="45719"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5pPr>
      <a:lvl6pPr marL="0" marR="0" indent="4572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6pPr>
      <a:lvl7pPr marL="0" marR="0" indent="9144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7pPr>
      <a:lvl8pPr marL="0" marR="0" indent="13716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8pPr>
      <a:lvl9pPr marL="0" marR="0" indent="18288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5pPr>
      <a:lvl6pPr marL="26924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6pPr>
      <a:lvl7pPr marL="31496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7pPr>
      <a:lvl8pPr marL="36068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8pPr>
      <a:lvl9pPr marL="40640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9" rIns="45719" anchor="ctr"/>
          <a:lstStyle/>
          <a:p>
            <a:pPr algn="ctr">
              <a:defRPr>
                <a:solidFill>
                  <a:srgbClr val="FFFFFF"/>
                </a:solidFill>
              </a:defRPr>
            </a:pPr>
            <a:endParaRPr/>
          </a:p>
        </p:txBody>
      </p:sp>
      <p:sp>
        <p:nvSpPr>
          <p:cNvPr id="21" name="Line"/>
          <p:cNvSpPr/>
          <p:nvPr/>
        </p:nvSpPr>
        <p:spPr>
          <a:xfrm>
            <a:off x="4937125" y="115887"/>
            <a:ext cx="15876" cy="6624639"/>
          </a:xfrm>
          <a:prstGeom prst="line">
            <a:avLst/>
          </a:prstGeom>
          <a:ln>
            <a:solidFill>
              <a:srgbClr val="4A7EBB"/>
            </a:solidFill>
          </a:ln>
        </p:spPr>
        <p:txBody>
          <a:bodyPr lIns="45719" rIns="45719"/>
          <a:lstStyle/>
          <a:p>
            <a:endParaRPr/>
          </a:p>
        </p:txBody>
      </p:sp>
      <p:graphicFrame>
        <p:nvGraphicFramePr>
          <p:cNvPr id="22" name="Table"/>
          <p:cNvGraphicFramePr/>
          <p:nvPr/>
        </p:nvGraphicFramePr>
        <p:xfrm>
          <a:off x="344487"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b="1" i="1">
                          <a:solidFill>
                            <a:srgbClr val="002060"/>
                          </a:solidFill>
                          <a:latin typeface="Times New Roman"/>
                          <a:ea typeface="Times New Roman"/>
                          <a:cs typeface="Times New Roman"/>
                          <a:sym typeface="Times New Roman"/>
                        </a:defRPr>
                      </a:pPr>
                      <a: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7" y="215900"/>
            <a:ext cx="4732973" cy="6818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751103319"/>
              </p:ext>
            </p:extLst>
          </p:nvPr>
        </p:nvGraphicFramePr>
        <p:xfrm>
          <a:off x="307975" y="2500312"/>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364</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2024 </a:t>
                      </a:r>
                      <a:r>
                        <a:rPr dirty="0" err="1"/>
                        <a:t>жыл</a:t>
                      </a:r>
                      <a:r>
                        <a:rPr dirty="0"/>
                        <a:t> 2</a:t>
                      </a:r>
                      <a:r>
                        <a:rPr lang="ru-RU" dirty="0"/>
                        <a:t>9</a:t>
                      </a:r>
                      <a:r>
                        <a:rPr dirty="0"/>
                        <a:t> </a:t>
                      </a:r>
                      <a:r>
                        <a:rPr dirty="0" err="1"/>
                        <a:t>желтоқсан</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7"/>
            <a:ext cx="4710748" cy="21236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30 желтоқсан</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 29 желтоқсан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30 </a:t>
            </a:r>
            <a:r>
              <a:rPr lang="ru-RU" altLang="ru-RU" sz="1200" b="1" dirty="0" err="1">
                <a:latin typeface="Times New Roman" pitchFamily="18" charset="0"/>
                <a:cs typeface="Times New Roman" pitchFamily="18" charset="0"/>
              </a:rPr>
              <a:t>желтоқсан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жауын-шашынсыз. Түнде және таңертең тұман күтіледі. Батыстан соғатын жел солтүстік-шығысқа </a:t>
            </a:r>
            <a:r>
              <a:rPr lang="kk-KZ" sz="1200" dirty="0">
                <a:latin typeface="Times New Roman" pitchFamily="18" charset="0"/>
                <a:cs typeface="Times New Roman" pitchFamily="18" charset="0"/>
              </a:rPr>
              <a:t>ауысады, күші 3-8 м/с. Ауаның температурасы түнде 11-13</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күндіз 7-9 градус аяз.</a:t>
            </a:r>
          </a:p>
          <a:p>
            <a:pPr indent="182563" algn="just" eaLnBrk="1" hangingPunct="1">
              <a:spcBef>
                <a:spcPts val="0"/>
              </a:spcBef>
              <a:buFont typeface="Arial" panose="020B0604020202020204" pitchFamily="34" charset="0"/>
              <a:buNone/>
              <a:defRPr/>
            </a:pPr>
            <a:endParaRPr lang="kk-KZ" sz="1200"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31 </a:t>
            </a:r>
            <a:r>
              <a:rPr lang="ru-RU" altLang="ru-RU" sz="1200" b="1" dirty="0" err="1">
                <a:latin typeface="Times New Roman" pitchFamily="18" charset="0"/>
                <a:cs typeface="Times New Roman" pitchFamily="18" charset="0"/>
              </a:rPr>
              <a:t>желтоқсан</a:t>
            </a:r>
            <a:endParaRPr lang="ru-RU" altLang="ru-RU" sz="1200" b="1"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30 желтоқсан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31 </a:t>
            </a:r>
            <a:r>
              <a:rPr lang="ru-RU" sz="1200" b="1" dirty="0" err="1">
                <a:latin typeface="Times New Roman" pitchFamily="18" charset="0"/>
                <a:cs typeface="Times New Roman" pitchFamily="18" charset="0"/>
              </a:rPr>
              <a:t>желтоқсан</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жауын-шашынсыз. Тұман. Шығыстан жел соғады, күші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13-15 градус аяз.</a:t>
            </a:r>
          </a:p>
        </p:txBody>
      </p:sp>
      <p:graphicFrame>
        <p:nvGraphicFramePr>
          <p:cNvPr id="27" name="Table"/>
          <p:cNvGraphicFramePr/>
          <p:nvPr>
            <p:extLst>
              <p:ext uri="{D42A27DB-BD31-4B8C-83A1-F6EECF244321}">
                <p14:modId xmlns:p14="http://schemas.microsoft.com/office/powerpoint/2010/main" val="863019456"/>
              </p:ext>
            </p:extLst>
          </p:nvPr>
        </p:nvGraphicFramePr>
        <p:xfrm>
          <a:off x="5064125" y="4206875"/>
          <a:ext cx="4571999" cy="1972233"/>
        </p:xfrm>
        <a:graphic>
          <a:graphicData uri="http://schemas.openxmlformats.org/drawingml/2006/table">
            <a:tbl>
              <a:tblPr>
                <a:tableStyleId>{4C3C2611-4C71-4FC5-86AE-919BDF0F9419}</a:tableStyleId>
              </a:tblPr>
              <a:tblGrid>
                <a:gridCol w="1751012">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7">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5</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0.0</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13</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0.0</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28</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934</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32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2">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20</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7</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0.8</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2"/>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2">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4 жылғы 28 желтоқсан Астана қаласының атмосфералық ауасының жай-күйі"/>
          <p:cNvSpPr txBox="1"/>
          <p:nvPr/>
        </p:nvSpPr>
        <p:spPr>
          <a:xfrm>
            <a:off x="4982845" y="3719512"/>
            <a:ext cx="4766310" cy="4659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defRPr sz="1200" b="1">
                <a:latin typeface="Times New Roman"/>
                <a:ea typeface="Times New Roman"/>
                <a:cs typeface="Times New Roman"/>
                <a:sym typeface="Times New Roman"/>
              </a:defRPr>
            </a:pPr>
            <a:r>
              <a:rPr dirty="0"/>
              <a:t>2024 </a:t>
            </a:r>
            <a:r>
              <a:rPr dirty="0" err="1"/>
              <a:t>жылғы</a:t>
            </a:r>
            <a:r>
              <a:rPr dirty="0"/>
              <a:t> </a:t>
            </a:r>
            <a:r>
              <a:rPr lang="ru-RU" dirty="0"/>
              <a:t>29</a:t>
            </a:r>
            <a:r>
              <a:rPr dirty="0"/>
              <a:t> </a:t>
            </a:r>
            <a:r>
              <a:rPr dirty="0" err="1"/>
              <a:t>желтоқсан</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1, 2, 3 дәрежелі ҚМЖ ескертуі жоқ"/>
          <p:cNvSpPr txBox="1"/>
          <p:nvPr/>
        </p:nvSpPr>
        <p:spPr>
          <a:xfrm>
            <a:off x="4993472" y="3220072"/>
            <a:ext cx="4714875" cy="31356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1200">
                <a:latin typeface="Times New Roman"/>
                <a:ea typeface="Times New Roman"/>
                <a:cs typeface="Times New Roman"/>
                <a:sym typeface="Times New Roman"/>
              </a:defRPr>
            </a:lvl1pPr>
          </a:lstStyle>
          <a:p>
            <a:r>
              <a:rPr dirty="0"/>
              <a:t>1, 2, 3 </a:t>
            </a:r>
            <a:r>
              <a:rPr dirty="0" err="1"/>
              <a:t>дәрежелі</a:t>
            </a:r>
            <a:r>
              <a:rPr dirty="0"/>
              <a:t> ҚМЖ </a:t>
            </a:r>
            <a:r>
              <a:rPr dirty="0" err="1"/>
              <a:t>ескертуі</a:t>
            </a:r>
            <a:r>
              <a:rPr dirty="0"/>
              <a:t> </a:t>
            </a:r>
            <a:r>
              <a:rPr dirty="0" err="1"/>
              <a:t>жоқ</a:t>
            </a:r>
            <a:endParaRPr dirty="0"/>
          </a:p>
        </p:txBody>
      </p:sp>
      <p:sp>
        <p:nvSpPr>
          <p:cNvPr id="31" name="Метеорологиялық жағдайлар қала атмосферасында ластаушы заттардың жиналуына ықпал етеді.…"/>
          <p:cNvSpPr txBox="1"/>
          <p:nvPr/>
        </p:nvSpPr>
        <p:spPr>
          <a:xfrm>
            <a:off x="5010148" y="2321790"/>
            <a:ext cx="4679951" cy="83099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just">
              <a:defRPr/>
            </a:pPr>
            <a:r>
              <a:rPr lang="ru-RU" altLang="ru-RU" sz="1200" dirty="0">
                <a:solidFill>
                  <a:schemeClr val="tx1"/>
                </a:solidFill>
                <a:latin typeface="Times New Roman" pitchFamily="18" charset="0"/>
                <a:cs typeface="Times New Roman" pitchFamily="18" charset="0"/>
              </a:rPr>
              <a:t>Метеорологиялық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b="1" dirty="0">
                <a:solidFill>
                  <a:schemeClr val="tx1"/>
                </a:solidFill>
                <a:latin typeface="Times New Roman" pitchFamily="18" charset="0"/>
                <a:cs typeface="Times New Roman" pitchFamily="18" charset="0"/>
              </a:rPr>
              <a:t> </a:t>
            </a:r>
            <a:r>
              <a:rPr lang="ru-RU" altLang="ru-RU" sz="1200" b="1" dirty="0" err="1">
                <a:solidFill>
                  <a:schemeClr val="tx1"/>
                </a:solidFill>
                <a:latin typeface="Times New Roman" pitchFamily="18" charset="0"/>
                <a:cs typeface="Times New Roman" pitchFamily="18" charset="0"/>
              </a:rPr>
              <a:t>жиналуына</a:t>
            </a:r>
            <a:r>
              <a:rPr lang="ru-RU" altLang="ru-RU" sz="1200" b="1"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p>
          <a:p>
            <a:pPr algn="just">
              <a:defRPr/>
            </a:pP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Жалпы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бойынша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ауаның</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ластану</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деңгейінің</a:t>
            </a:r>
            <a:r>
              <a:rPr lang="ru-RU" altLang="ru-RU" sz="1200" dirty="0">
                <a:solidFill>
                  <a:schemeClr val="tx1"/>
                </a:solidFill>
                <a:latin typeface="Times New Roman" pitchFamily="18" charset="0"/>
                <a:cs typeface="Times New Roman" pitchFamily="18" charset="0"/>
              </a:rPr>
              <a:t> </a:t>
            </a:r>
            <a:r>
              <a:rPr lang="kk-KZ" altLang="en-US" sz="1200" b="1" dirty="0">
                <a:solidFill>
                  <a:srgbClr val="000000"/>
                </a:solidFill>
                <a:latin typeface="Times New Roman" panose="02020603050405020304" pitchFamily="18" charset="0"/>
              </a:rPr>
              <a:t>төмен </a:t>
            </a:r>
            <a:r>
              <a:rPr lang="ru-RU" altLang="ru-RU" sz="1200" dirty="0" err="1">
                <a:solidFill>
                  <a:schemeClr val="tx1"/>
                </a:solidFill>
                <a:latin typeface="Times New Roman" pitchFamily="18" charset="0"/>
                <a:cs typeface="Times New Roman" pitchFamily="18" charset="0"/>
              </a:rPr>
              <a:t>болуы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күтілуде</a:t>
            </a:r>
            <a:r>
              <a:rPr lang="ru-RU" altLang="ru-RU" sz="1200" dirty="0">
                <a:solidFill>
                  <a:schemeClr val="tx1"/>
                </a:solidFill>
                <a:latin typeface="Times New Roman" pitchFamily="18" charset="0"/>
                <a:cs typeface="Times New Roman" pitchFamily="18" charset="0"/>
              </a:rPr>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p:cNvSpPr/>
          <p:nvPr/>
        </p:nvSpPr>
        <p:spPr>
          <a:xfrm>
            <a:off x="128587" y="115887"/>
            <a:ext cx="9648826" cy="6626226"/>
          </a:xfrm>
          <a:prstGeom prst="rect">
            <a:avLst/>
          </a:prstGeom>
          <a:ln w="25400">
            <a:solidFill>
              <a:srgbClr val="385D8A"/>
            </a:solidFill>
          </a:ln>
        </p:spPr>
        <p:txBody>
          <a:bodyPr lIns="45719" rIns="45719" anchor="ctr"/>
          <a:lstStyle/>
          <a:p>
            <a:pPr algn="ctr">
              <a:defRPr>
                <a:solidFill>
                  <a:srgbClr val="FFFFFF"/>
                </a:solidFill>
              </a:defRPr>
            </a:pPr>
            <a:endParaRPr/>
          </a:p>
        </p:txBody>
      </p:sp>
      <p:sp>
        <p:nvSpPr>
          <p:cNvPr id="34" name="Line"/>
          <p:cNvSpPr/>
          <p:nvPr/>
        </p:nvSpPr>
        <p:spPr>
          <a:xfrm>
            <a:off x="4937125" y="115887"/>
            <a:ext cx="15876" cy="6624639"/>
          </a:xfrm>
          <a:prstGeom prst="line">
            <a:avLst/>
          </a:prstGeom>
          <a:ln>
            <a:solidFill>
              <a:srgbClr val="4A7EBB"/>
            </a:solidFill>
          </a:ln>
        </p:spPr>
        <p:txBody>
          <a:bodyPr lIns="45719" rIns="45719"/>
          <a:lstStyle/>
          <a:p>
            <a:endParaRPr/>
          </a:p>
        </p:txBody>
      </p:sp>
      <p:sp>
        <p:nvSpPr>
          <p:cNvPr id="35" name="Астана қаласында атмосфералық ауаның ластану деңгейін бақылау 10 бақылау бекетінде жүргізіледі:…"/>
          <p:cNvSpPr txBox="1"/>
          <p:nvPr/>
        </p:nvSpPr>
        <p:spPr>
          <a:xfrm>
            <a:off x="174307" y="1816100"/>
            <a:ext cx="4710748" cy="27519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6" name="«Р» параметрі жалпы қала бойынша ауаның ластануының жалпыланған көрсеткіші болып табылады."/>
          <p:cNvSpPr txBox="1"/>
          <p:nvPr/>
        </p:nvSpPr>
        <p:spPr>
          <a:xfrm>
            <a:off x="4998720" y="101600"/>
            <a:ext cx="4732973" cy="4659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9" name="Group"/>
          <p:cNvGrpSpPr/>
          <p:nvPr/>
        </p:nvGrpSpPr>
        <p:grpSpPr>
          <a:xfrm>
            <a:off x="5224363" y="4357687"/>
            <a:ext cx="4369217" cy="1197990"/>
            <a:chOff x="0" y="0"/>
            <a:chExt cx="4369216" cy="1197989"/>
          </a:xfrm>
        </p:grpSpPr>
        <p:sp>
          <p:nvSpPr>
            <p:cNvPr id="37" name="Астана қ., Мәңгілік ел даңғылы, 11/1"/>
            <p:cNvSpPr txBox="1"/>
            <p:nvPr/>
          </p:nvSpPr>
          <p:spPr>
            <a:xfrm>
              <a:off x="0" y="261044"/>
              <a:ext cx="2085539" cy="9369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19" rIns="45719" bIns="45719"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8" name="Байланыстар :"/>
            <p:cNvSpPr txBox="1"/>
            <p:nvPr/>
          </p:nvSpPr>
          <p:spPr>
            <a:xfrm>
              <a:off x="170216" y="0"/>
              <a:ext cx="4199001" cy="84696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40" name="Ақпаратты пайдаланған кезде &quot;Қазгидромет&quot; РМК-ға сілтеме жасау міндетті"/>
          <p:cNvSpPr txBox="1"/>
          <p:nvPr/>
        </p:nvSpPr>
        <p:spPr>
          <a:xfrm>
            <a:off x="5024120" y="6496050"/>
            <a:ext cx="4755198" cy="2257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1" name="Дайындаған: Тұяқ С. /Сагандыкова З."/>
          <p:cNvSpPr txBox="1"/>
          <p:nvPr/>
        </p:nvSpPr>
        <p:spPr>
          <a:xfrm>
            <a:off x="5072062" y="6167437"/>
            <a:ext cx="4521201" cy="307777"/>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Тұяқ</a:t>
            </a:r>
            <a:r>
              <a:rPr sz="1200" dirty="0">
                <a:latin typeface="Times New Roman"/>
                <a:ea typeface="Times New Roman"/>
                <a:cs typeface="Times New Roman"/>
                <a:sym typeface="Times New Roman"/>
              </a:rPr>
              <a:t> С. /</a:t>
            </a:r>
            <a:r>
              <a:rPr sz="1200" dirty="0" err="1">
                <a:latin typeface="Times New Roman"/>
                <a:ea typeface="Times New Roman"/>
                <a:cs typeface="Times New Roman"/>
                <a:sym typeface="Times New Roman"/>
              </a:rPr>
              <a:t>Са</a:t>
            </a:r>
            <a:r>
              <a:rPr lang="ru-RU" sz="1200" dirty="0" err="1">
                <a:latin typeface="Times New Roman"/>
                <a:ea typeface="Times New Roman"/>
                <a:cs typeface="Times New Roman"/>
                <a:sym typeface="Times New Roman"/>
              </a:rPr>
              <a:t>ханова</a:t>
            </a:r>
            <a:r>
              <a:rPr lang="ru-RU" sz="1200" dirty="0">
                <a:latin typeface="Times New Roman"/>
                <a:ea typeface="Times New Roman"/>
                <a:cs typeface="Times New Roman"/>
                <a:sym typeface="Times New Roman"/>
              </a:rPr>
              <a:t> А</a:t>
            </a:r>
            <a:r>
              <a:rPr sz="1200" dirty="0">
                <a:latin typeface="Times New Roman"/>
                <a:ea typeface="Times New Roman"/>
                <a:cs typeface="Times New Roman"/>
                <a:sym typeface="Times New Roman"/>
              </a:rPr>
              <a:t>.</a:t>
            </a:r>
          </a:p>
        </p:txBody>
      </p:sp>
      <p:graphicFrame>
        <p:nvGraphicFramePr>
          <p:cNvPr id="42"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3"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4" name="Әртүрлі дәрежедегі ҚМЖ туралы ескертулерді ұсыну шарттары"/>
          <p:cNvSpPr txBox="1"/>
          <p:nvPr/>
        </p:nvSpPr>
        <p:spPr>
          <a:xfrm>
            <a:off x="5003482" y="2049462"/>
            <a:ext cx="4712336" cy="3484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5"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6"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0"/>
            <a:ext cx="4732973" cy="31572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7" name="Table"/>
          <p:cNvGraphicFramePr/>
          <p:nvPr/>
        </p:nvGraphicFramePr>
        <p:xfrm>
          <a:off x="5167312" y="5429250"/>
          <a:ext cx="4035424" cy="792324"/>
        </p:xfrm>
        <a:graphic>
          <a:graphicData uri="http://schemas.openxmlformats.org/drawingml/2006/table">
            <a:tbl>
              <a:tblPr>
                <a:tableStyleId>{4C3C2611-4C71-4FC5-86AE-919BDF0F9419}</a:tableStyleId>
              </a:tblPr>
              <a:tblGrid>
                <a:gridCol w="2017712">
                  <a:extLst>
                    <a:ext uri="{9D8B030D-6E8A-4147-A177-3AD203B41FA5}">
                      <a16:colId xmlns:a16="http://schemas.microsoft.com/office/drawing/2014/main" val="20000"/>
                    </a:ext>
                  </a:extLst>
                </a:gridCol>
                <a:gridCol w="2017712">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122</TotalTime>
  <Words>670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Corobor4</cp:lastModifiedBy>
  <cp:revision>6</cp:revision>
  <dcterms:modified xsi:type="dcterms:W3CDTF">2024-12-29T08:40:12Z</dcterms:modified>
</cp:coreProperties>
</file>