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566D8F39-C0E9-4563-9319-F7BB28F6F1BD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A48C73-62A0-4E73-B5D2-7A78A4BF909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39159F-08D8-4769-8462-C19DAEDF939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797CF6-9DFC-404B-B4BA-267E98EF074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AF0129-87E0-44ED-96AA-FFE970973F4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98E62D-B0A9-420F-BC8F-78722DCC42F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EBDDAB-E9DF-4509-A656-20507487084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B4EEAC-07BB-4B37-AF75-059BACC9773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9CDBFC-0EF7-411F-9119-EDF5A0E1AA5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1DAAA1-B3D3-4922-B16C-4F045522464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44000C-6D2B-4325-A6CF-A90D236BF08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EFC9B9-AE45-4F1C-AB12-CD924CA678D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267991F9-0581-46A7-A5DE-B7E7F19058B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6075" y="2554288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>
                <a:solidFill>
                  <a:srgbClr val="002060"/>
                </a:solidFill>
                <a:cs typeface="Times New Roman" pitchFamily="18" charset="0"/>
              </a:rPr>
              <a:t>№ </a:t>
            </a:r>
            <a:r>
              <a:rPr lang="ru-RU" altLang="zh-CN" sz="1600" b="1" i="1">
                <a:solidFill>
                  <a:srgbClr val="002060"/>
                </a:solidFill>
                <a:cs typeface="Times New Roman" pitchFamily="18" charset="0"/>
              </a:rPr>
              <a:t>363</a:t>
            </a:r>
            <a:endParaRPr lang="ru-RU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>
                <a:solidFill>
                  <a:srgbClr val="002060"/>
                </a:solidFill>
                <a:cs typeface="宋体"/>
              </a:rPr>
              <a:t>28 декабря 2024 года</a:t>
            </a:r>
            <a:endParaRPr lang="zh-CN" sz="1400" b="1" i="1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26000" y="114300"/>
            <a:ext cx="4945063" cy="1815882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29 декабря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>
                <a:solidFill>
                  <a:schemeClr val="tx1"/>
                </a:solidFill>
              </a:rPr>
              <a:t>28</a:t>
            </a:r>
            <a:r>
              <a:rPr lang="ru-RU" altLang="ru-RU" sz="1100" b="1" dirty="0">
                <a:solidFill>
                  <a:schemeClr val="tx1"/>
                </a:solidFill>
              </a:rPr>
              <a:t> декабря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</a:t>
            </a:r>
            <a:r>
              <a:rPr lang="ru-RU" altLang="ru-RU" sz="1100" b="1" dirty="0">
                <a:solidFill>
                  <a:schemeClr val="tx1"/>
                </a:solidFill>
              </a:rPr>
              <a:t>29 декабря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r>
              <a:rPr lang="kk-KZ" dirty="0">
                <a:solidFill>
                  <a:schemeClr val="tx1"/>
                </a:solidFill>
              </a:rPr>
              <a:t>Переменная </a:t>
            </a:r>
            <a:r>
              <a:rPr lang="ru-RU" dirty="0">
                <a:solidFill>
                  <a:schemeClr val="tx1"/>
                </a:solidFill>
              </a:rPr>
              <a:t>облачно</a:t>
            </a:r>
            <a:r>
              <a:rPr lang="kk-KZ" dirty="0">
                <a:solidFill>
                  <a:schemeClr val="tx1"/>
                </a:solidFill>
              </a:rPr>
              <a:t>сть</a:t>
            </a:r>
            <a:r>
              <a:rPr lang="ru-RU" dirty="0">
                <a:solidFill>
                  <a:schemeClr val="tx1"/>
                </a:solidFill>
              </a:rPr>
              <a:t>, </a:t>
            </a:r>
            <a:r>
              <a:rPr lang="kk-KZ" dirty="0">
                <a:solidFill>
                  <a:schemeClr val="tx1"/>
                </a:solidFill>
              </a:rPr>
              <a:t>без осадков. Ветер юго-западный 2-7 </a:t>
            </a:r>
            <a:r>
              <a:rPr lang="ru-RU" dirty="0">
                <a:solidFill>
                  <a:schemeClr val="tx1"/>
                </a:solidFill>
              </a:rPr>
              <a:t>м/с. Температура воздуха ночью </a:t>
            </a:r>
            <a:r>
              <a:rPr lang="kk-KZ" dirty="0">
                <a:solidFill>
                  <a:schemeClr val="tx1"/>
                </a:solidFill>
              </a:rPr>
              <a:t>4-6 мороза</a:t>
            </a:r>
            <a:r>
              <a:rPr lang="ru-RU" dirty="0">
                <a:solidFill>
                  <a:schemeClr val="tx1"/>
                </a:solidFill>
              </a:rPr>
              <a:t>, днем </a:t>
            </a:r>
            <a:r>
              <a:rPr lang="kk-KZ" dirty="0">
                <a:solidFill>
                  <a:schemeClr val="tx1"/>
                </a:solidFill>
              </a:rPr>
              <a:t>3-5 тепла</a:t>
            </a:r>
            <a:r>
              <a:rPr lang="ru-RU" dirty="0">
                <a:solidFill>
                  <a:schemeClr val="tx1"/>
                </a:solidFill>
              </a:rPr>
              <a:t>.</a:t>
            </a:r>
          </a:p>
          <a:p>
            <a:r>
              <a:rPr lang="ru-RU" sz="1100" dirty="0">
                <a:solidFill>
                  <a:schemeClr val="tx1"/>
                </a:solidFill>
              </a:rPr>
              <a:t> 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на ночь 30 декабря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altLang="ru-RU" sz="1100" b="1" dirty="0">
                <a:solidFill>
                  <a:schemeClr val="tx1"/>
                </a:solidFill>
              </a:rPr>
              <a:t>29 декабря</a:t>
            </a:r>
            <a:r>
              <a:rPr lang="ru-RU" altLang="ru-RU" sz="1100" dirty="0">
                <a:solidFill>
                  <a:schemeClr val="tx1"/>
                </a:solidFill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30 дека</a:t>
            </a:r>
            <a:r>
              <a:rPr lang="ru-RU" sz="1100" b="1" dirty="0">
                <a:solidFill>
                  <a:schemeClr val="tx1"/>
                </a:solidFill>
              </a:rPr>
              <a:t>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Переменная облачность, без осадков. Ветер юго-восточный 2-7 м/с. Температура воздуха 5-7 мороза.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297613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634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85526407"/>
              </p:ext>
            </p:extLst>
          </p:nvPr>
        </p:nvGraphicFramePr>
        <p:xfrm>
          <a:off x="4826000" y="4106863"/>
          <a:ext cx="4957763" cy="2138681"/>
        </p:xfrm>
        <a:graphic>
          <a:graphicData uri="http://schemas.openxmlformats.org/drawingml/2006/table">
            <a:tbl>
              <a:tblPr/>
              <a:tblGrid>
                <a:gridCol w="190341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859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84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159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05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323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2.0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5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374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1.2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76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478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1.0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5015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1.0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92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903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4.5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76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597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1.5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4382" name="Группа 1"/>
          <p:cNvGrpSpPr>
            <a:grpSpLocks/>
          </p:cNvGrpSpPr>
          <p:nvPr/>
        </p:nvGrpSpPr>
        <p:grpSpPr bwMode="auto">
          <a:xfrm>
            <a:off x="4826000" y="2305050"/>
            <a:ext cx="4951413" cy="1795463"/>
            <a:chOff x="4826578" y="2293128"/>
            <a:chExt cx="4950836" cy="1795330"/>
          </a:xfrm>
        </p:grpSpPr>
        <p:sp>
          <p:nvSpPr>
            <p:cNvPr id="21" name="TextBox 13"/>
            <p:cNvSpPr txBox="1">
              <a:spLocks noChangeArrowheads="1"/>
            </p:cNvSpPr>
            <p:nvPr/>
          </p:nvSpPr>
          <p:spPr bwMode="auto">
            <a:xfrm>
              <a:off x="4834515" y="2293128"/>
              <a:ext cx="4941311" cy="1015925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Сутки </a:t>
              </a:r>
              <a:r>
                <a:rPr lang="ru-RU" altLang="ru-RU" b="1" dirty="0">
                  <a:solidFill>
                    <a:schemeClr val="tx1"/>
                  </a:solidFill>
                </a:rPr>
                <a:t>29 декабря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,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ночью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 30 декабря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метеорологические условия будут способствовать </a:t>
              </a:r>
              <a:r>
                <a:rPr lang="kk-KZ" altLang="en-US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накоплению</a:t>
              </a:r>
              <a:r>
                <a:rPr lang="ru-RU" altLang="en-US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загрязняющих веществ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атмосфере города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.</a:t>
              </a:r>
              <a:endPara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endParaRPr>
            </a:p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целом по городу ожидается </a:t>
              </a:r>
              <a:r>
                <a:rPr lang="ru-RU" altLang="en-US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повышенный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уровень загрязнения воздуха.</a:t>
              </a:r>
            </a:p>
          </p:txBody>
        </p:sp>
        <p:sp>
          <p:nvSpPr>
            <p:cNvPr id="14384" name="Прямоугольник 21"/>
            <p:cNvSpPr>
              <a:spLocks noChangeArrowheads="1"/>
            </p:cNvSpPr>
            <p:nvPr/>
          </p:nvSpPr>
          <p:spPr bwMode="auto">
            <a:xfrm>
              <a:off x="4826578" y="3618558"/>
              <a:ext cx="4950836" cy="469900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altLang="ru-RU" b="1">
                  <a:solidFill>
                    <a:schemeClr val="tx1"/>
                  </a:solidFill>
                  <a:cs typeface="Times New Roman" pitchFamily="18" charset="0"/>
                </a:rPr>
                <a:t>Состояние атмосферного воздуха  г. Алматы</a:t>
              </a:r>
            </a:p>
            <a:p>
              <a:pPr algn="ctr">
                <a:buFont typeface="Arial" charset="0"/>
                <a:buNone/>
              </a:pPr>
              <a:r>
                <a:rPr lang="ru-RU" altLang="ru-RU" b="1">
                  <a:solidFill>
                    <a:schemeClr val="tx1"/>
                  </a:solidFill>
                  <a:cs typeface="Times New Roman" pitchFamily="18" charset="0"/>
                </a:rPr>
                <a:t>за </a:t>
              </a:r>
              <a:r>
                <a:rPr lang="ru-RU" altLang="ru-RU" b="1">
                  <a:solidFill>
                    <a:schemeClr val="tx1"/>
                  </a:solidFill>
                </a:rPr>
                <a:t>28 декабря </a:t>
              </a:r>
              <a:r>
                <a:rPr lang="ru-RU" altLang="ru-RU" b="1">
                  <a:solidFill>
                    <a:schemeClr val="tx1"/>
                  </a:solidFill>
                  <a:cs typeface="Times New Roman" pitchFamily="18" charset="0"/>
                </a:rPr>
                <a:t>2024 года </a:t>
              </a:r>
            </a:p>
          </p:txBody>
        </p:sp>
        <p:sp>
          <p:nvSpPr>
            <p:cNvPr id="14" name="TextBox 13"/>
            <p:cNvSpPr txBox="1">
              <a:spLocks noChangeArrowheads="1"/>
            </p:cNvSpPr>
            <p:nvPr/>
          </p:nvSpPr>
          <p:spPr bwMode="auto">
            <a:xfrm>
              <a:off x="4834515" y="3320165"/>
              <a:ext cx="4941311" cy="276205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  <a:defRPr/>
              </a:pPr>
              <a:r>
                <a:rPr lang="ru-RU" dirty="0">
                  <a:solidFill>
                    <a:schemeClr val="tx1"/>
                  </a:solidFill>
                  <a:cs typeface="Times New Roman" pitchFamily="18" charset="0"/>
                </a:rPr>
                <a:t>Предупреждение 1, 2, 3 степени НМУ отсутствует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(а): </a:t>
            </a:r>
            <a:r>
              <a:rPr lang="ru-RU" altLang="ru-RU" sz="1000" b="1" i="1">
                <a:solidFill>
                  <a:srgbClr val="000000"/>
                </a:solidFill>
                <a:cs typeface="Times New Roman" pitchFamily="18" charset="0"/>
              </a:rPr>
              <a:t>Медеуова Г.А.</a:t>
            </a:r>
            <a:r>
              <a:rPr lang="ru-RU" altLang="ru-RU" sz="900" b="1" i="1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Нурымбеткожа Н.</a:t>
            </a:r>
            <a:endParaRPr lang="ru-RU" altLang="ru-RU" sz="1000" b="1" i="1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413" cy="815975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7100" cy="2225675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23045</TotalTime>
  <Words>738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5411</cp:revision>
  <cp:lastPrinted>2021-07-01T09:11:30Z</cp:lastPrinted>
  <dcterms:created xsi:type="dcterms:W3CDTF">2018-03-27T06:03:00Z</dcterms:created>
  <dcterms:modified xsi:type="dcterms:W3CDTF">2024-12-28T06:54:57Z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