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0" autoAdjust="0"/>
    <p:restoredTop sz="92830"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2" y="1"/>
            <a:ext cx="2972421" cy="499402"/>
          </a:xfrm>
          <a:prstGeom prst="rect">
            <a:avLst/>
          </a:prstGeom>
        </p:spPr>
        <p:txBody>
          <a:bodyPr vert="horz" wrap="square" lIns="94213" tIns="47107" rIns="94213" bIns="47107" numCol="1" anchor="t"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8" y="1"/>
            <a:ext cx="2972421" cy="499402"/>
          </a:xfrm>
          <a:prstGeom prst="rect">
            <a:avLst/>
          </a:prstGeom>
        </p:spPr>
        <p:txBody>
          <a:bodyPr vert="horz" wrap="square" lIns="94213" tIns="47107" rIns="94213" bIns="47107" numCol="1" anchor="t" anchorCtr="0" compatLnSpc="1"/>
          <a:lstStyle>
            <a:lvl1pPr algn="r">
              <a:defRPr sz="1300" smtClean="0"/>
            </a:lvl1pPr>
          </a:lstStyle>
          <a:p>
            <a:pPr defTabSz="942131">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4888" y="1243013"/>
            <a:ext cx="4848225"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8"/>
            <a:ext cx="5485157" cy="3917079"/>
          </a:xfrm>
          <a:prstGeom prst="rect">
            <a:avLst/>
          </a:prstGeom>
          <a:noFill/>
          <a:ln w="9525">
            <a:noFill/>
            <a:miter lim="800000"/>
          </a:ln>
        </p:spPr>
        <p:txBody>
          <a:bodyPr vert="horz" wrap="square" lIns="94213" tIns="47107" rIns="94213" bIns="47107" numCol="1" anchor="t" anchorCtr="0" compatLnSpc="1"/>
          <a:lstStyle/>
          <a:p>
            <a:pPr marL="0" marR="0" lvl="0"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064" marR="0" lvl="1"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131" marR="0" lvl="2"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195" marR="0" lvl="3"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260" marR="0" lvl="4" indent="0" algn="l" defTabSz="942131"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2" y="9447874"/>
            <a:ext cx="2972421" cy="499402"/>
          </a:xfrm>
          <a:prstGeom prst="rect">
            <a:avLst/>
          </a:prstGeom>
        </p:spPr>
        <p:txBody>
          <a:bodyPr vert="horz" wrap="square" lIns="94213" tIns="47107" rIns="94213" bIns="47107" numCol="1" anchor="b" anchorCtr="0" compatLnSpc="1"/>
          <a:lstStyle>
            <a:lvl1pPr>
              <a:defRPr sz="1300" smtClean="0"/>
            </a:lvl1pPr>
          </a:lstStyle>
          <a:p>
            <a:pPr defTabSz="942131">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8" y="9447874"/>
            <a:ext cx="2972421" cy="499402"/>
          </a:xfrm>
          <a:prstGeom prst="rect">
            <a:avLst/>
          </a:prstGeom>
        </p:spPr>
        <p:txBody>
          <a:bodyPr vert="horz" wrap="square" lIns="94213" tIns="47107" rIns="94213" bIns="47107"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x-none" dirty="0"/>
          </a:p>
        </p:txBody>
      </p:sp>
    </p:spTree>
    <p:extLst>
      <p:ext uri="{BB962C8B-B14F-4D97-AF65-F5344CB8AC3E}">
        <p14:creationId xmlns:p14="http://schemas.microsoft.com/office/powerpoint/2010/main" val="129116171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KZ" dirty="0"/>
          </a:p>
        </p:txBody>
      </p:sp>
    </p:spTree>
    <p:extLst>
      <p:ext uri="{BB962C8B-B14F-4D97-AF65-F5344CB8AC3E}">
        <p14:creationId xmlns:p14="http://schemas.microsoft.com/office/powerpoint/2010/main" val="73167953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dirty="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dirty="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60277"/>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96674868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Павлодар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a:solidFill>
                  <a:srgbClr val="0070C0"/>
                </a:solidFill>
                <a:latin typeface="Times New Roman" panose="02020603050405020304" pitchFamily="18" charset="0"/>
                <a:cs typeface="Times New Roman" panose="02020603050405020304" pitchFamily="18" charset="0"/>
              </a:rPr>
              <a:t>Қазақстан Республикасының Экология және табиғи ресурстар министрлігі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52736"/>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2081023"/>
              </p:ext>
            </p:extLst>
          </p:nvPr>
        </p:nvGraphicFramePr>
        <p:xfrm>
          <a:off x="416496" y="3429000"/>
          <a:ext cx="4320480" cy="3006697"/>
        </p:xfrm>
        <a:graphic>
          <a:graphicData uri="http://schemas.openxmlformats.org/drawingml/2006/table">
            <a:tbl>
              <a:tblPr/>
              <a:tblGrid>
                <a:gridCol w="4320480">
                  <a:extLst>
                    <a:ext uri="{9D8B030D-6E8A-4147-A177-3AD203B41FA5}">
                      <a16:colId xmlns:a16="http://schemas.microsoft.com/office/drawing/2014/main" val="20000"/>
                    </a:ext>
                  </a:extLst>
                </a:gridCol>
              </a:tblGrid>
              <a:tr h="300669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358 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rgbClr val="002060"/>
                          </a:solidFill>
                          <a:latin typeface="Times New Roman" panose="02020603050405020304" pitchFamily="18" charset="0"/>
                          <a:cs typeface="Times New Roman" panose="02020603050405020304" pitchFamily="18" charset="0"/>
                        </a:rPr>
                        <a:t>2024 жыл 23 желтоқсан</a:t>
                      </a:r>
                      <a:r>
                        <a:rPr lang="ru-RU" altLang="zh-CN" sz="1200" b="1" i="1" baseline="0" dirty="0">
                          <a:solidFill>
                            <a:srgbClr val="002060"/>
                          </a:solidFill>
                          <a:latin typeface="Times New Roman" panose="02020603050405020304" pitchFamily="18" charset="0"/>
                          <a:cs typeface="Times New Roman" panose="02020603050405020304" pitchFamily="18" charset="0"/>
                        </a:rPr>
                        <a:t>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5917915"/>
              </p:ext>
            </p:extLst>
          </p:nvPr>
        </p:nvGraphicFramePr>
        <p:xfrm>
          <a:off x="5026026" y="6490370"/>
          <a:ext cx="4714553" cy="213360"/>
        </p:xfrm>
        <a:graphic>
          <a:graphicData uri="http://schemas.openxmlformats.org/drawingml/2006/table">
            <a:tbl>
              <a:tblPr/>
              <a:tblGrid>
                <a:gridCol w="4714553">
                  <a:extLst>
                    <a:ext uri="{9D8B030D-6E8A-4147-A177-3AD203B41FA5}">
                      <a16:colId xmlns:a16="http://schemas.microsoft.com/office/drawing/2014/main" val="20000"/>
                    </a:ext>
                  </a:extLst>
                </a:gridCol>
              </a:tblGrid>
              <a:tr h="980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a:latin typeface="Times New Roman" panose="02020603050405020304" pitchFamily="18" charset="0"/>
                          <a:cs typeface="Times New Roman" panose="02020603050405020304" pitchFamily="18" charset="0"/>
                        </a:rPr>
                        <a:t>«Қалалық және ауылдық елді мекендердегі атмосфералық ауаның гигиеналық нормативі» (02.08.2022 ж. № ҚР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904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6814" y="3369324"/>
            <a:ext cx="4808537" cy="430887"/>
          </a:xfrm>
          <a:prstGeom prst="rect">
            <a:avLst/>
          </a:prstGeom>
          <a:noFill/>
          <a:ln w="9525">
            <a:noFill/>
          </a:ln>
        </p:spPr>
        <p:txBody>
          <a:bodyPr wrap="square">
            <a:spAutoFit/>
          </a:bodyPr>
          <a:lstStyle/>
          <a:p>
            <a:pPr algn="ctr"/>
            <a:r>
              <a:rPr lang="ru-RU" altLang="ru-RU" sz="1100" b="1" dirty="0">
                <a:latin typeface="Times New Roman" panose="02020603050405020304" pitchFamily="18" charset="0"/>
                <a:cs typeface="Times New Roman" panose="02020603050405020304" pitchFamily="18" charset="0"/>
              </a:rPr>
              <a:t>2024 жылғы 23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altLang="ru-RU" sz="1100" b="1" dirty="0">
                <a:latin typeface="Times New Roman" panose="02020603050405020304" pitchFamily="18" charset="0"/>
                <a:cs typeface="Times New Roman" panose="02020603050405020304" pitchFamily="18" charset="0"/>
              </a:rPr>
              <a:t>  </a:t>
            </a:r>
            <a:r>
              <a:rPr lang="kk-KZ" altLang="ru-RU" sz="1100" b="1" dirty="0">
                <a:latin typeface="Times New Roman" panose="02020603050405020304" pitchFamily="18" charset="0"/>
                <a:cs typeface="Times New Roman" panose="02020603050405020304" pitchFamily="18" charset="0"/>
              </a:rPr>
              <a:t>бойынша </a:t>
            </a:r>
            <a:r>
              <a:rPr lang="ru-RU" altLang="ru-RU" sz="1100" b="1" dirty="0">
                <a:latin typeface="Times New Roman" panose="02020603050405020304" pitchFamily="18" charset="0"/>
                <a:cs typeface="Times New Roman" panose="02020603050405020304" pitchFamily="18" charset="0"/>
              </a:rPr>
              <a:t>Павлодар қ. </a:t>
            </a:r>
          </a:p>
          <a:p>
            <a:pPr algn="ctr"/>
            <a:r>
              <a:rPr lang="ru-RU" altLang="ru-RU" sz="1100" b="1" dirty="0">
                <a:latin typeface="Times New Roman" panose="02020603050405020304" pitchFamily="18" charset="0"/>
                <a:cs typeface="Times New Roman" panose="02020603050405020304" pitchFamily="18" charset="0"/>
              </a:rPr>
              <a:t>атмосфералық ауасының жағдайы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120299880"/>
              </p:ext>
            </p:extLst>
          </p:nvPr>
        </p:nvGraphicFramePr>
        <p:xfrm>
          <a:off x="5068207" y="3770596"/>
          <a:ext cx="4639701" cy="2550614"/>
        </p:xfrm>
        <a:graphic>
          <a:graphicData uri="http://schemas.openxmlformats.org/drawingml/2006/table">
            <a:tbl>
              <a:tblPr firstRow="1" bandRow="1">
                <a:tableStyleId>{5C22544A-7EE6-4342-B048-85BDC9FD1C3A}</a:tableStyleId>
              </a:tblPr>
              <a:tblGrid>
                <a:gridCol w="1877863">
                  <a:extLst>
                    <a:ext uri="{9D8B030D-6E8A-4147-A177-3AD203B41FA5}">
                      <a16:colId xmlns:a16="http://schemas.microsoft.com/office/drawing/2014/main" val="3583770891"/>
                    </a:ext>
                  </a:extLst>
                </a:gridCol>
                <a:gridCol w="1456299">
                  <a:extLst>
                    <a:ext uri="{9D8B030D-6E8A-4147-A177-3AD203B41FA5}">
                      <a16:colId xmlns:a16="http://schemas.microsoft.com/office/drawing/2014/main" val="1276116030"/>
                    </a:ext>
                  </a:extLst>
                </a:gridCol>
                <a:gridCol w="1305539">
                  <a:extLst>
                    <a:ext uri="{9D8B030D-6E8A-4147-A177-3AD203B41FA5}">
                      <a16:colId xmlns:a16="http://schemas.microsoft.com/office/drawing/2014/main" val="2096923049"/>
                    </a:ext>
                  </a:extLst>
                </a:gridCol>
              </a:tblGrid>
              <a:tr h="326204">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Ластаушы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концентрациясы,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еселігі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32761">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РМ-2,5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a:solidFill>
                            <a:srgbClr val="000000"/>
                          </a:solidFill>
                          <a:effectLst/>
                          <a:latin typeface="Times New Roman" panose="02020603050405020304" pitchFamily="18" charset="0"/>
                          <a:cs typeface="Times New Roman" panose="02020603050405020304" pitchFamily="18" charset="0"/>
                        </a:rPr>
                        <a:t> -</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4312">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kk-KZ" sz="1000" dirty="0">
                          <a:solidFill>
                            <a:schemeClr val="tx1"/>
                          </a:solidFill>
                          <a:latin typeface="Times New Roman" panose="02020603050405020304" pitchFamily="18" charset="0"/>
                          <a:cs typeface="Times New Roman" panose="02020603050405020304" pitchFamily="18" charset="0"/>
                        </a:rPr>
                        <a:t>қ</a:t>
                      </a:r>
                      <a:r>
                        <a:rPr lang="ru-RU" sz="1000" dirty="0">
                          <a:solidFill>
                            <a:schemeClr val="tx1"/>
                          </a:solidFill>
                          <a:latin typeface="Times New Roman" panose="02020603050405020304" pitchFamily="18" charset="0"/>
                          <a:cs typeface="Times New Roman" panose="02020603050405020304" pitchFamily="18" charset="0"/>
                        </a:rPr>
                        <a:t>алқыма бөшектер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a:t>
                      </a:r>
                      <a:endParaRPr lang="ru-KZ"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8836861"/>
                  </a:ext>
                </a:extLst>
              </a:tr>
              <a:tr h="256253">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60</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0.12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283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5293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1.059</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диоксиді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0.014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56787">
                <a:tc>
                  <a:txBody>
                    <a:bodyPr/>
                    <a:lstStyle/>
                    <a:p>
                      <a:pPr algn="l"/>
                      <a:r>
                        <a:rPr lang="ru-RU" sz="1000" dirty="0">
                          <a:solidFill>
                            <a:schemeClr val="tx1"/>
                          </a:solidFill>
                          <a:latin typeface="Times New Roman" panose="02020603050405020304" pitchFamily="18" charset="0"/>
                          <a:cs typeface="Times New Roman" panose="02020603050405020304" pitchFamily="18" charset="0"/>
                        </a:rPr>
                        <a:t>Азот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0.011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56787">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4</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0.513</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15994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a:solidFill>
                            <a:srgbClr val="000000"/>
                          </a:solidFill>
                          <a:effectLst/>
                          <a:latin typeface="Times New Roman" panose="02020603050405020304" pitchFamily="18" charset="0"/>
                          <a:cs typeface="Times New Roman" panose="02020603050405020304" pitchFamily="18" charset="0"/>
                        </a:rPr>
                        <a:t>2</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KZ" sz="1050" b="0" i="0" u="none" strike="noStrike" dirty="0">
                          <a:solidFill>
                            <a:srgbClr val="000000"/>
                          </a:solidFill>
                          <a:effectLst/>
                          <a:latin typeface="Times New Roman" panose="02020603050405020304" pitchFamily="18" charset="0"/>
                          <a:cs typeface="Times New Roman" panose="02020603050405020304" pitchFamily="18" charset="0"/>
                        </a:rPr>
                        <a:t>0.01</a:t>
                      </a:r>
                    </a:p>
                  </a:txBody>
                  <a:tcPr marL="7620" marR="7620" marT="76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2043796406"/>
                  </a:ext>
                </a:extLst>
              </a:tr>
            </a:tbl>
          </a:graphicData>
        </a:graphic>
      </p:graphicFrame>
      <p:sp>
        <p:nvSpPr>
          <p:cNvPr id="16" name="Прямоугольник 15"/>
          <p:cNvSpPr/>
          <p:nvPr/>
        </p:nvSpPr>
        <p:spPr>
          <a:xfrm>
            <a:off x="4960457" y="329476"/>
            <a:ext cx="4726961" cy="1446550"/>
          </a:xfrm>
          <a:prstGeom prst="rect">
            <a:avLst/>
          </a:prstGeom>
        </p:spPr>
        <p:txBody>
          <a:bodyPr wrap="square" anchor="ctr">
            <a:spAutoFit/>
          </a:bodyPr>
          <a:lstStyle/>
          <a:p>
            <a:pPr lvl="0" algn="ctr"/>
            <a:r>
              <a:rPr lang="ru-RU" altLang="ru-RU" sz="1100" b="1" dirty="0">
                <a:solidFill>
                  <a:prstClr val="black"/>
                </a:solidFill>
                <a:latin typeface="Times New Roman" panose="02020603050405020304" pitchFamily="18" charset="0"/>
                <a:cs typeface="Times New Roman" panose="02020603050405020304" pitchFamily="18" charset="0"/>
              </a:rPr>
              <a:t>Павлодар қаласы бойынша </a:t>
            </a:r>
            <a:r>
              <a:rPr lang="ru-RU" altLang="ru-RU" sz="1100" b="1" kern="1400" dirty="0">
                <a:solidFill>
                  <a:prstClr val="black"/>
                </a:solidFill>
                <a:latin typeface="Times New Roman" panose="02020603050405020304" pitchFamily="18" charset="0"/>
                <a:cs typeface="Times New Roman" panose="02020603050405020304" pitchFamily="18" charset="0"/>
              </a:rPr>
              <a:t>24</a:t>
            </a:r>
            <a:r>
              <a:rPr lang="ru-RU" sz="1100" b="1" kern="1400" dirty="0">
                <a:latin typeface="Times New Roman" panose="02020603050405020304" pitchFamily="18" charset="0"/>
                <a:cs typeface="Times New Roman" panose="02020603050405020304" pitchFamily="18" charset="0"/>
              </a:rPr>
              <a:t> </a:t>
            </a:r>
            <a:r>
              <a:rPr lang="kk-KZ" sz="1100" b="1" kern="1400" dirty="0">
                <a:latin typeface="Times New Roman" panose="02020603050405020304" pitchFamily="18" charset="0"/>
                <a:cs typeface="Times New Roman" panose="02020603050405020304" pitchFamily="18" charset="0"/>
              </a:rPr>
              <a:t>желтоқсан</a:t>
            </a:r>
            <a:r>
              <a:rPr lang="ru-RU" sz="1100" b="1" kern="1400" dirty="0">
                <a:latin typeface="Times New Roman" panose="02020603050405020304" pitchFamily="18" charset="0"/>
                <a:cs typeface="Times New Roman" panose="02020603050405020304" pitchFamily="18" charset="0"/>
              </a:rPr>
              <a:t>ға </a:t>
            </a:r>
            <a:r>
              <a:rPr lang="ru-RU" sz="1100" b="1" dirty="0">
                <a:solidFill>
                  <a:prstClr val="black">
                    <a:lumMod val="75000"/>
                    <a:lumOff val="25000"/>
                  </a:prstClr>
                </a:solidFill>
                <a:latin typeface="Times New Roman" panose="02020603050405020304" pitchFamily="18" charset="0"/>
                <a:cs typeface="Times New Roman" panose="02020603050405020304" pitchFamily="18" charset="0"/>
              </a:rPr>
              <a:t>2024 ж. </a:t>
            </a:r>
          </a:p>
          <a:p>
            <a:pPr lvl="0" algn="ctr"/>
            <a:r>
              <a:rPr lang="ru-RU" sz="1100" b="1" dirty="0">
                <a:latin typeface="Times New Roman" panose="02020603050405020304" pitchFamily="18" charset="0"/>
                <a:cs typeface="Times New Roman" panose="02020603050405020304" pitchFamily="18" charset="0"/>
              </a:rPr>
              <a:t>23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20-ден 24 </a:t>
            </a:r>
            <a:r>
              <a:rPr lang="ru-RU" sz="1100" b="1" kern="1400" dirty="0">
                <a:latin typeface="Times New Roman" panose="02020603050405020304" pitchFamily="18" charset="0"/>
                <a:cs typeface="Times New Roman" panose="02020603050405020304" pitchFamily="18" charset="0"/>
              </a:rPr>
              <a:t>желтоқсан</a:t>
            </a:r>
            <a:r>
              <a:rPr lang="ru-RU" sz="1100" b="1" dirty="0">
                <a:latin typeface="Times New Roman" panose="02020603050405020304" pitchFamily="18" charset="0"/>
                <a:cs typeface="Times New Roman" panose="02020603050405020304" pitchFamily="18" charset="0"/>
              </a:rPr>
              <a:t> с. 20-ға дейін </a:t>
            </a:r>
            <a:r>
              <a:rPr lang="kk-KZ" sz="1100" b="1" kern="1400" dirty="0">
                <a:latin typeface="Times New Roman" panose="02020603050405020304" pitchFamily="18" charset="0"/>
                <a:ea typeface="Times New Roman" panose="02020603050405020304" pitchFamily="18" charset="0"/>
                <a:cs typeface="Times New Roman" panose="02020603050405020304" pitchFamily="18" charset="0"/>
              </a:rPr>
              <a:t>       </a:t>
            </a:r>
            <a:r>
              <a:rPr lang="ru-RU" sz="1100" b="1" dirty="0">
                <a:latin typeface="Times New Roman" panose="02020603050405020304" pitchFamily="18" charset="0"/>
                <a:cs typeface="Times New Roman" panose="02020603050405020304" pitchFamily="18" charset="0"/>
              </a:rPr>
              <a:t>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жауын-шашынсыз</a:t>
            </a:r>
            <a:r>
              <a:rPr lang="kk-KZ" sz="1100" kern="1400" dirty="0">
                <a:solidFill>
                  <a:srgbClr val="000000"/>
                </a:solidFill>
                <a:latin typeface="Times New Roman" panose="02020603050405020304" pitchFamily="18" charset="0"/>
                <a:ea typeface="Times New Roman" panose="02020603050405020304" pitchFamily="18" charset="0"/>
              </a:rPr>
              <a:t>. </a:t>
            </a:r>
            <a:r>
              <a:rPr lang="kk-KZ" sz="1100" dirty="0">
                <a:latin typeface="Times New Roman" panose="02020603050405020304" pitchFamily="18" charset="0"/>
                <a:cs typeface="Times New Roman" panose="02020603050405020304" pitchFamily="18" charset="0"/>
              </a:rPr>
              <a:t>Оңтүстік-шығыстан жел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соғады, күші </a:t>
            </a:r>
            <a:r>
              <a:rPr lang="ru-RU"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5</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-10 м/с. Ауа температурасы </a:t>
            </a:r>
            <a:r>
              <a:rPr lang="kk-KZ" sz="1100" kern="1400" dirty="0">
                <a:solidFill>
                  <a:srgbClr val="000000"/>
                </a:solidFill>
                <a:latin typeface="Times New Roman" panose="02020603050405020304" pitchFamily="18" charset="0"/>
                <a:ea typeface="Times New Roman" panose="02020603050405020304" pitchFamily="18" charset="0"/>
              </a:rPr>
              <a:t>түнде 17-19, күндіз 10-12 аяз.</a:t>
            </a:r>
          </a:p>
          <a:p>
            <a:pPr algn="ctr"/>
            <a:r>
              <a:rPr lang="ru-RU" sz="1100" b="1" kern="1400" dirty="0">
                <a:latin typeface="Times New Roman" panose="02020603050405020304" pitchFamily="18" charset="0"/>
                <a:cs typeface="Times New Roman" panose="02020603050405020304" pitchFamily="18" charset="0"/>
              </a:rPr>
              <a:t>25 желтоқсанға </a:t>
            </a:r>
            <a:r>
              <a:rPr lang="ru-RU" sz="1100" b="1" dirty="0">
                <a:latin typeface="Times New Roman" panose="02020603050405020304" pitchFamily="18" charset="0"/>
                <a:cs typeface="Times New Roman" panose="02020603050405020304" pitchFamily="18" charset="0"/>
              </a:rPr>
              <a:t>2024 ж. </a:t>
            </a:r>
          </a:p>
          <a:p>
            <a:pPr algn="ctr"/>
            <a:r>
              <a:rPr lang="ru-RU" sz="1100" b="1" dirty="0">
                <a:latin typeface="Times New Roman" panose="02020603050405020304" pitchFamily="18" charset="0"/>
                <a:cs typeface="Times New Roman" panose="02020603050405020304" pitchFamily="18" charset="0"/>
              </a:rPr>
              <a:t>24 желтоқсан с. 20-ден 25 </a:t>
            </a:r>
            <a:r>
              <a:rPr lang="ru-RU" sz="1100" b="1" kern="1400" dirty="0">
                <a:solidFill>
                  <a:prstClr val="black"/>
                </a:solidFill>
                <a:latin typeface="Times New Roman" panose="02020603050405020304" pitchFamily="18" charset="0"/>
                <a:cs typeface="Times New Roman" panose="02020603050405020304" pitchFamily="18" charset="0"/>
              </a:rPr>
              <a:t>желто</a:t>
            </a:r>
            <a:r>
              <a:rPr lang="kk-KZ" sz="1100" b="1" kern="1400" dirty="0">
                <a:solidFill>
                  <a:prstClr val="black"/>
                </a:solidFill>
                <a:latin typeface="Times New Roman" panose="02020603050405020304" pitchFamily="18" charset="0"/>
                <a:cs typeface="Times New Roman" panose="02020603050405020304" pitchFamily="18" charset="0"/>
              </a:rPr>
              <a:t>қ</a:t>
            </a:r>
            <a:r>
              <a:rPr lang="ru-RU" sz="1100" b="1" kern="1400" dirty="0">
                <a:solidFill>
                  <a:prstClr val="black"/>
                </a:solidFill>
                <a:latin typeface="Times New Roman" panose="02020603050405020304" pitchFamily="18" charset="0"/>
                <a:cs typeface="Times New Roman" panose="02020603050405020304" pitchFamily="18" charset="0"/>
              </a:rPr>
              <a:t>сан</a:t>
            </a:r>
            <a:r>
              <a:rPr lang="ru-RU" sz="1100" b="1" dirty="0">
                <a:latin typeface="Times New Roman" panose="02020603050405020304" pitchFamily="18" charset="0"/>
                <a:cs typeface="Times New Roman" panose="02020603050405020304" pitchFamily="18" charset="0"/>
              </a:rPr>
              <a:t> с. 08-ға дейін </a:t>
            </a:r>
          </a:p>
          <a:p>
            <a:pPr algn="just"/>
            <a:r>
              <a:rPr lang="kk-KZ" sz="1100" dirty="0">
                <a:latin typeface="Times New Roman" panose="02020603050405020304" pitchFamily="18" charset="0"/>
                <a:ea typeface="Times New Roman" panose="02020603050405020304" pitchFamily="18" charset="0"/>
                <a:cs typeface="Times New Roman" panose="02020603050405020304" pitchFamily="18" charset="0"/>
              </a:rPr>
              <a:t>         </a:t>
            </a:r>
            <a:r>
              <a:rPr lang="kk-KZ" sz="1100" kern="1400"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rPr>
              <a:t>Көшпелі бұлтты</a:t>
            </a:r>
            <a:r>
              <a:rPr lang="kk-KZ" sz="1100" dirty="0">
                <a:latin typeface="Times New Roman" panose="02020603050405020304" pitchFamily="18" charset="0"/>
                <a:cs typeface="Times New Roman" panose="02020603050405020304" pitchFamily="18" charset="0"/>
              </a:rPr>
              <a:t>, жауын-шашынсыз. Оңтүстік-шығыстан  5-10</a:t>
            </a:r>
            <a:r>
              <a:rPr lang="kk-KZ" sz="1100" kern="1400" dirty="0">
                <a:latin typeface="Times New Roman" panose="02020603050405020304" pitchFamily="18" charset="0"/>
                <a:ea typeface="Times New Roman" panose="02020603050405020304" pitchFamily="18" charset="0"/>
                <a:cs typeface="Times New Roman" panose="02020603050405020304" pitchFamily="18" charset="0"/>
              </a:rPr>
              <a:t> м/с. Ауа температурасы</a:t>
            </a:r>
            <a:r>
              <a:rPr lang="ru-RU" sz="1100" kern="1400" dirty="0">
                <a:latin typeface="Times New Roman" panose="02020603050405020304" pitchFamily="18" charset="0"/>
                <a:ea typeface="Times New Roman" panose="02020603050405020304" pitchFamily="18" charset="0"/>
                <a:cs typeface="Times New Roman" panose="02020603050405020304" pitchFamily="18" charset="0"/>
              </a:rPr>
              <a:t> 23-25 аяз</a:t>
            </a:r>
            <a:r>
              <a:rPr lang="kk-KZ" sz="1100" dirty="0">
                <a:latin typeface="Times New Roman" panose="02020603050405020304" pitchFamily="18" charset="0"/>
                <a:cs typeface="Times New Roman" panose="02020603050405020304" pitchFamily="18" charset="0"/>
              </a:rPr>
              <a:t>.</a:t>
            </a:r>
            <a:endParaRPr lang="kk-KZ" sz="1100" kern="1400" dirty="0">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20" name="TextBox 13">
            <a:extLst>
              <a:ext uri="{FF2B5EF4-FFF2-40B4-BE49-F238E27FC236}">
                <a16:creationId xmlns:a16="http://schemas.microsoft.com/office/drawing/2014/main" id="{92BA3A8D-8895-4D74-9083-25882232B660}"/>
              </a:ext>
            </a:extLst>
          </p:cNvPr>
          <p:cNvSpPr txBox="1"/>
          <p:nvPr/>
        </p:nvSpPr>
        <p:spPr>
          <a:xfrm>
            <a:off x="5079999" y="1902570"/>
            <a:ext cx="460741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100"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24</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a:solidFill>
                  <a:prstClr val="black"/>
                </a:solidFill>
                <a:latin typeface="Times New Roman" panose="02020603050405020304" pitchFamily="18" charset="0"/>
                <a:cs typeface="Times New Roman" panose="02020603050405020304" pitchFamily="18" charset="0"/>
              </a:rPr>
              <a:t>желтоқсанда</a:t>
            </a:r>
            <a:r>
              <a:rPr lang="ru-RU" sz="1100" dirty="0">
                <a:solidFill>
                  <a:schemeClr val="tx1"/>
                </a:solidFill>
                <a:latin typeface="Times New Roman" panose="02020603050405020304" pitchFamily="18" charset="0"/>
                <a:cs typeface="Times New Roman" panose="02020603050405020304" pitchFamily="18" charset="0"/>
              </a:rPr>
              <a:t>, түнде 25 желто</a:t>
            </a:r>
            <a:r>
              <a:rPr lang="ru-RU" sz="1100" dirty="0">
                <a:solidFill>
                  <a:prstClr val="black"/>
                </a:solidFill>
                <a:latin typeface="Times New Roman" panose="02020603050405020304" pitchFamily="18" charset="0"/>
                <a:cs typeface="Times New Roman" panose="02020603050405020304" pitchFamily="18" charset="0"/>
              </a:rPr>
              <a:t>қсанда метеорологиялық жағдайлар қала атмосферасында ластаушы заттардың </a:t>
            </a:r>
            <a:r>
              <a:rPr lang="kk-KZ" sz="1100" b="1" dirty="0">
                <a:solidFill>
                  <a:srgbClr val="000000"/>
                </a:solidFill>
                <a:latin typeface="Times New Roman" panose="02020603050405020304" pitchFamily="18" charset="0"/>
              </a:rPr>
              <a:t>жиналу </a:t>
            </a:r>
            <a:r>
              <a:rPr lang="ru-RU" sz="1100" dirty="0">
                <a:solidFill>
                  <a:prstClr val="black"/>
                </a:solidFill>
                <a:latin typeface="Times New Roman" panose="02020603050405020304" pitchFamily="18" charset="0"/>
                <a:cs typeface="Times New Roman" panose="02020603050405020304" pitchFamily="18" charset="0"/>
              </a:rPr>
              <a:t>ықпал етеді. </a:t>
            </a:r>
          </a:p>
          <a:p>
            <a:pPr algn="just"/>
            <a:r>
              <a:rPr lang="ru-RU" sz="1100" dirty="0">
                <a:solidFill>
                  <a:prstClr val="black"/>
                </a:solidFill>
                <a:latin typeface="Times New Roman" panose="02020603050405020304" pitchFamily="18" charset="0"/>
                <a:cs typeface="Times New Roman" panose="02020603050405020304" pitchFamily="18" charset="0"/>
              </a:rPr>
              <a:t>     Жалпы қала бойынша ауаның ластану деңгейі </a:t>
            </a:r>
            <a:r>
              <a:rPr lang="ru-RU" sz="1100" b="1" dirty="0">
                <a:solidFill>
                  <a:prstClr val="black"/>
                </a:solidFill>
                <a:latin typeface="Times New Roman" panose="02020603050405020304" pitchFamily="18" charset="0"/>
                <a:cs typeface="Times New Roman" panose="02020603050405020304" pitchFamily="18" charset="0"/>
              </a:rPr>
              <a:t>көтеріңкі </a:t>
            </a:r>
            <a:r>
              <a:rPr lang="ru-RU" sz="1100" dirty="0">
                <a:solidFill>
                  <a:prstClr val="black"/>
                </a:solidFill>
                <a:latin typeface="Times New Roman" panose="02020603050405020304" pitchFamily="18" charset="0"/>
                <a:cs typeface="Times New Roman" panose="02020603050405020304" pitchFamily="18" charset="0"/>
              </a:rPr>
              <a:t>болады деп күтілуде.</a:t>
            </a:r>
          </a:p>
          <a:p>
            <a:pPr lvl="0" algn="just"/>
            <a:endParaRPr lang="ru-RU" sz="1100" dirty="0">
              <a:solidFill>
                <a:srgbClr val="FF0000"/>
              </a:solidFill>
              <a:latin typeface="Times New Roman" panose="02020603050405020304" pitchFamily="18" charset="0"/>
              <a:cs typeface="Times New Roman" panose="02020603050405020304" pitchFamily="18" charset="0"/>
            </a:endParaRPr>
          </a:p>
        </p:txBody>
      </p:sp>
      <p:sp>
        <p:nvSpPr>
          <p:cNvPr id="23" name="TextBox 13">
            <a:extLst>
              <a:ext uri="{FF2B5EF4-FFF2-40B4-BE49-F238E27FC236}">
                <a16:creationId xmlns:a16="http://schemas.microsoft.com/office/drawing/2014/main" id="{73F717FE-BE75-4765-B463-422F74E9A09F}"/>
              </a:ext>
            </a:extLst>
          </p:cNvPr>
          <p:cNvSpPr txBox="1"/>
          <p:nvPr/>
        </p:nvSpPr>
        <p:spPr>
          <a:xfrm>
            <a:off x="5058836" y="2938437"/>
            <a:ext cx="4639701"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100" dirty="0">
                <a:solidFill>
                  <a:prstClr val="black"/>
                </a:solidFill>
                <a:latin typeface="Times New Roman" panose="02020603050405020304" pitchFamily="18" charset="0"/>
                <a:cs typeface="Times New Roman" panose="02020603050405020304" pitchFamily="18" charset="0"/>
              </a:rPr>
              <a:t>1, 2, 3  </a:t>
            </a:r>
            <a:r>
              <a:rPr lang="kk-KZ" sz="1100" dirty="0">
                <a:solidFill>
                  <a:prstClr val="black"/>
                </a:solidFill>
                <a:latin typeface="Times New Roman" panose="02020603050405020304" pitchFamily="18" charset="0"/>
                <a:cs typeface="Times New Roman" panose="02020603050405020304" pitchFamily="18" charset="0"/>
              </a:rPr>
              <a:t>дәрежелі ҚМЖ ескертуі жоқ</a:t>
            </a:r>
            <a:r>
              <a:rPr lang="ru-RU" sz="1100" dirty="0">
                <a:solidFill>
                  <a:prstClr val="black"/>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339799" y="1196752"/>
            <a:ext cx="4553501" cy="1938992"/>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Павлодар қаласында атмосфералық ауаның ластану деңгейін бақылау 7 бақылау бекетінде жүргізіледі:</a:t>
            </a:r>
          </a:p>
          <a:p>
            <a:pPr algn="just"/>
            <a:r>
              <a:rPr lang="ru-RU" altLang="ru-RU" sz="1200" dirty="0">
                <a:solidFill>
                  <a:srgbClr val="000000"/>
                </a:solidFill>
                <a:latin typeface="Times New Roman" panose="02020603050405020304" pitchFamily="18" charset="0"/>
                <a:cs typeface="Times New Roman" panose="02020603050405020304" pitchFamily="18" charset="0"/>
              </a:rPr>
              <a:t>№ 1 бекет-Московская к-сі, 12/1</a:t>
            </a:r>
          </a:p>
          <a:p>
            <a:pPr algn="just"/>
            <a:r>
              <a:rPr lang="ru-RU" altLang="ru-RU" sz="1200" dirty="0">
                <a:solidFill>
                  <a:srgbClr val="000000"/>
                </a:solidFill>
                <a:latin typeface="Times New Roman" panose="02020603050405020304" pitchFamily="18" charset="0"/>
                <a:cs typeface="Times New Roman" panose="02020603050405020304" pitchFamily="18" charset="0"/>
              </a:rPr>
              <a:t>№ 2 бекет-Айманов к-сі, 26/1</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бекет-Ломов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4 бекет-Каз. Правда к-сі</a:t>
            </a:r>
          </a:p>
          <a:p>
            <a:pPr algn="just"/>
            <a:r>
              <a:rPr lang="ru-RU" altLang="ru-RU" sz="1200" dirty="0">
                <a:solidFill>
                  <a:srgbClr val="000000"/>
                </a:solidFill>
                <a:latin typeface="Times New Roman" panose="02020603050405020304" pitchFamily="18" charset="0"/>
                <a:cs typeface="Times New Roman" panose="02020603050405020304" pitchFamily="18" charset="0"/>
              </a:rPr>
              <a:t>№ 5 бекет-Естай к-сі, 54</a:t>
            </a:r>
          </a:p>
          <a:p>
            <a:pPr algn="just"/>
            <a:r>
              <a:rPr lang="ru-RU" altLang="ru-RU" sz="1200" dirty="0">
                <a:solidFill>
                  <a:srgbClr val="000000"/>
                </a:solidFill>
                <a:latin typeface="Times New Roman" panose="02020603050405020304" pitchFamily="18" charset="0"/>
                <a:cs typeface="Times New Roman" panose="02020603050405020304" pitchFamily="18" charset="0"/>
              </a:rPr>
              <a:t>№ 6 бекет-Затон к-сі, 39</a:t>
            </a:r>
          </a:p>
          <a:p>
            <a:pPr algn="just"/>
            <a:r>
              <a:rPr lang="ru-RU" altLang="ru-RU" sz="1200" dirty="0">
                <a:solidFill>
                  <a:srgbClr val="000000"/>
                </a:solidFill>
                <a:latin typeface="Times New Roman" panose="02020603050405020304" pitchFamily="18" charset="0"/>
                <a:cs typeface="Times New Roman" panose="02020603050405020304" pitchFamily="18" charset="0"/>
              </a:rPr>
              <a:t>№ 7 бекет - Дүйсенов көшесі мен Торайғыров көшесінің қиылысы</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71745"/>
            <a:ext cx="48154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параметрі жалпы қала бойынша ауаның ластануының жалпыланған көрсеткіші болып табылады.</a:t>
            </a:r>
            <a:endParaRPr lang="ru-RU" altLang="ru-RU" sz="1200" dirty="0"/>
          </a:p>
        </p:txBody>
      </p:sp>
      <p:grpSp>
        <p:nvGrpSpPr>
          <p:cNvPr id="25" name="Группа 24"/>
          <p:cNvGrpSpPr/>
          <p:nvPr/>
        </p:nvGrpSpPr>
        <p:grpSpPr>
          <a:xfrm>
            <a:off x="5110568" y="4188430"/>
            <a:ext cx="4516587" cy="1913221"/>
            <a:chOff x="430625" y="3799939"/>
            <a:chExt cx="4391910" cy="2098406"/>
          </a:xfrm>
        </p:grpSpPr>
        <p:graphicFrame>
          <p:nvGraphicFramePr>
            <p:cNvPr id="26" name="Таблица 25"/>
            <p:cNvGraphicFramePr/>
            <p:nvPr>
              <p:extLst>
                <p:ext uri="{D42A27DB-BD31-4B8C-83A1-F6EECF244321}">
                  <p14:modId xmlns:p14="http://schemas.microsoft.com/office/powerpoint/2010/main" val="1968973086"/>
                </p:ext>
              </p:extLst>
            </p:nvPr>
          </p:nvGraphicFramePr>
          <p:xfrm>
            <a:off x="531522" y="5029036"/>
            <a:ext cx="4231742" cy="869309"/>
          </p:xfrm>
          <a:graphic>
            <a:graphicData uri="http://schemas.openxmlformats.org/drawingml/2006/table">
              <a:tbl>
                <a:tblPr/>
                <a:tblGrid>
                  <a:gridCol w="2175937">
                    <a:extLst>
                      <a:ext uri="{9D8B030D-6E8A-4147-A177-3AD203B41FA5}">
                        <a16:colId xmlns:a16="http://schemas.microsoft.com/office/drawing/2014/main" val="20000"/>
                      </a:ext>
                    </a:extLst>
                  </a:gridCol>
                  <a:gridCol w="2175935">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ҚОЖБЖЗ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(7182) 30-08-44</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B0F0"/>
                            </a:solidFill>
                            <a:latin typeface="Times New Roman" panose="02020603050405020304" pitchFamily="18" charset="0"/>
                            <a:cs typeface="Times New Roman" panose="02020603050405020304" pitchFamily="18" charset="0"/>
                          </a:rPr>
                          <a:t>lab_pvd@meteo.kz</a:t>
                        </a:r>
                        <a:endParaRPr lang="en-US" altLang="x-none" sz="800" b="1" u="none" dirty="0">
                          <a:solidFill>
                            <a:srgbClr val="00B0F0"/>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a:latin typeface="Times New Roman" panose="02020603050405020304" pitchFamily="18" charset="0"/>
                            <a:ea typeface="Times New Roman" panose="02020603050405020304" pitchFamily="18" charset="0"/>
                          </a:rPr>
                          <a:t>Метео болжау бөлімі</a:t>
                        </a: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ru-RU" sz="800" dirty="0">
                            <a:latin typeface="Times New Roman" panose="02020603050405020304" pitchFamily="18" charset="0"/>
                            <a:cs typeface="Times New Roman" panose="02020603050405020304" pitchFamily="18" charset="0"/>
                          </a:rPr>
                          <a:t>82) 32-70-75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solidFill>
                              <a:srgbClr val="00B0F0"/>
                            </a:solidFill>
                            <a:latin typeface="Times New Roman" panose="02020603050405020304" pitchFamily="18" charset="0"/>
                            <a:cs typeface="Times New Roman" panose="02020603050405020304" pitchFamily="18" charset="0"/>
                          </a:rPr>
                          <a:t>omp_pvd.@meteo</a:t>
                        </a:r>
                        <a:r>
                          <a:rPr lang="ru-RU" altLang="x-none" sz="800" b="1" dirty="0">
                            <a:solidFill>
                              <a:srgbClr val="00B0F0"/>
                            </a:solidFill>
                            <a:latin typeface="Times New Roman" panose="02020603050405020304" pitchFamily="18" charset="0"/>
                            <a:cs typeface="Times New Roman" panose="02020603050405020304" pitchFamily="18" charset="0"/>
                          </a:rPr>
                          <a:t>.</a:t>
                        </a:r>
                        <a:r>
                          <a:rPr lang="en-US" altLang="x-none" sz="800" b="1" dirty="0">
                            <a:solidFill>
                              <a:srgbClr val="00B0F0"/>
                            </a:solidFill>
                            <a:latin typeface="Times New Roman" panose="02020603050405020304" pitchFamily="18" charset="0"/>
                            <a:cs typeface="Times New Roman" panose="02020603050405020304" pitchFamily="18" charset="0"/>
                          </a:rPr>
                          <a:t>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625" y="4262671"/>
              <a:ext cx="2078894" cy="675134"/>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Павлодар к. Естай кошес</a:t>
              </a:r>
              <a:r>
                <a:rPr lang="en-US" altLang="ru-RU" sz="1000" i="1" dirty="0">
                  <a:latin typeface="Times New Roman" panose="02020603050405020304" pitchFamily="18" charset="0"/>
                  <a:cs typeface="Times New Roman" panose="02020603050405020304" pitchFamily="18" charset="0"/>
                </a:rPr>
                <a:t>i</a:t>
              </a:r>
              <a:r>
                <a:rPr lang="ru-RU" altLang="ru-RU" sz="1000" i="1" dirty="0">
                  <a:latin typeface="Times New Roman" panose="02020603050405020304" pitchFamily="18" charset="0"/>
                  <a:cs typeface="Times New Roman" panose="02020603050405020304" pitchFamily="18" charset="0"/>
                </a:rPr>
                <a:t>,</a:t>
              </a:r>
              <a:r>
                <a:rPr lang="kk-KZ" altLang="ru-RU" sz="1000" i="1" dirty="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54 </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a:solidFill>
                    <a:srgbClr val="000000"/>
                  </a:solidFill>
                  <a:latin typeface="Times New Roman" panose="02020603050405020304" pitchFamily="18" charset="0"/>
                  <a:ea typeface="Times New Roman" panose="02020603050405020304" pitchFamily="18" charset="0"/>
                </a:rPr>
                <a:t>Байланыстар:</a:t>
              </a:r>
            </a:p>
          </p:txBody>
        </p:sp>
      </p:grpSp>
      <p:sp>
        <p:nvSpPr>
          <p:cNvPr id="29" name="Прямоугольник 11"/>
          <p:cNvSpPr/>
          <p:nvPr/>
        </p:nvSpPr>
        <p:spPr>
          <a:xfrm>
            <a:off x="5017538" y="6400703"/>
            <a:ext cx="4781550" cy="400110"/>
          </a:xfrm>
          <a:prstGeom prst="rect">
            <a:avLst/>
          </a:prstGeom>
          <a:noFill/>
          <a:ln w="9525">
            <a:noFill/>
          </a:ln>
        </p:spPr>
        <p:txBody>
          <a:bodyPr>
            <a:spAutoFit/>
          </a:bodyPr>
          <a:lstStyle/>
          <a:p>
            <a:pPr algn="ctr" eaLnBrk="0" hangingPunct="0"/>
            <a:r>
              <a:rPr lang="ru-RU" altLang="en-US" sz="1000" b="1" i="1" dirty="0">
                <a:solidFill>
                  <a:srgbClr val="17375E"/>
                </a:solidFill>
                <a:latin typeface="Times New Roman" panose="02020603050405020304" pitchFamily="18" charset="0"/>
                <a:cs typeface="Times New Roman" panose="02020603050405020304" pitchFamily="18" charset="0"/>
              </a:rPr>
              <a:t>Ақпаратты пайдаланған кезде "Қазгидромет" РМК-ға сілтеме жасау 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17538" y="610165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a:solidFill>
                  <a:srgbClr val="000000"/>
                </a:solidFill>
                <a:latin typeface="Times New Roman" panose="02020603050405020304" pitchFamily="18" charset="0"/>
                <a:cs typeface="Times New Roman" panose="02020603050405020304" pitchFamily="18" charset="0"/>
              </a:rPr>
              <a:t>Головченко Е. / Мусипова И.</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245129280"/>
              </p:ext>
            </p:extLst>
          </p:nvPr>
        </p:nvGraphicFramePr>
        <p:xfrm>
          <a:off x="5276082" y="505311"/>
          <a:ext cx="4167505" cy="812541"/>
        </p:xfrm>
        <a:graphic>
          <a:graphicData uri="http://schemas.openxmlformats.org/drawingml/2006/table">
            <a:tbl>
              <a:tblPr/>
              <a:tblGrid>
                <a:gridCol w="1105309">
                  <a:extLst>
                    <a:ext uri="{9D8B030D-6E8A-4147-A177-3AD203B41FA5}">
                      <a16:colId xmlns:a16="http://schemas.microsoft.com/office/drawing/2014/main" val="20000"/>
                    </a:ext>
                  </a:extLst>
                </a:gridCol>
                <a:gridCol w="3062196">
                  <a:extLst>
                    <a:ext uri="{9D8B030D-6E8A-4147-A177-3AD203B41FA5}">
                      <a16:colId xmlns:a16="http://schemas.microsoft.com/office/drawing/2014/main" val="20001"/>
                    </a:ext>
                  </a:extLst>
                </a:gridCol>
              </a:tblGrid>
              <a:tr h="158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Ластану дәрежесін анықтау</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7308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249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474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0,18 ≤ Р &lt;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жоғары</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125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65658"/>
            <a:ext cx="4815488"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840" y="2004567"/>
            <a:ext cx="4774909" cy="369332"/>
          </a:xfrm>
          <a:prstGeom prst="rect">
            <a:avLst/>
          </a:prstGeom>
        </p:spPr>
        <p:txBody>
          <a:bodyPr wrap="square">
            <a:spAutoFit/>
          </a:bodyPr>
          <a:lstStyle/>
          <a:p>
            <a:pPr algn="ctr" eaLnBrk="0" hangingPunct="0"/>
            <a:r>
              <a:rPr lang="ru-RU" sz="1200" i="1" dirty="0">
                <a:latin typeface="Times New Roman" panose="02020603050405020304" pitchFamily="18" charset="0"/>
                <a:cs typeface="Times New Roman" panose="02020603050405020304" pitchFamily="18" charset="0"/>
              </a:rPr>
              <a:t>Әртүрлі дәрежедегі ҚМЖ туралы ескертулерді ұсыну 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553509456"/>
              </p:ext>
            </p:extLst>
          </p:nvPr>
        </p:nvGraphicFramePr>
        <p:xfrm>
          <a:off x="5056762" y="234823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a:solidFill>
                            <a:srgbClr val="000000"/>
                          </a:solidFill>
                          <a:latin typeface="Times New Roman" panose="02020603050405020304" pitchFamily="18" charset="0"/>
                        </a:rPr>
                        <a:t>Ескерту шарттары</a:t>
                      </a: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2840" y="44183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35888</TotalTime>
  <Words>602</Words>
  <Application>Microsoft Office PowerPoint</Application>
  <PresentationFormat>Лист A4 (210x297 мм)</PresentationFormat>
  <Paragraphs>100</Paragraphs>
  <Slides>2</Slides>
  <Notes>2</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5786</cp:revision>
  <cp:lastPrinted>2023-01-16T10:13:34Z</cp:lastPrinted>
  <dcterms:created xsi:type="dcterms:W3CDTF">2018-03-27T06:03:00Z</dcterms:created>
  <dcterms:modified xsi:type="dcterms:W3CDTF">2024-12-23T08:16:18Z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