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7970" autoAdjust="0"/>
    <p:restoredTop sz="99608" autoAdjust="0"/>
  </p:normalViewPr>
  <p:slideViewPr>
    <p:cSldViewPr showGuides="1">
      <p:cViewPr varScale="1">
        <p:scale>
          <a:sx n="120" d="100"/>
          <a:sy n="120" d="100"/>
        </p:scale>
        <p:origin x="2054" y="8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98868" y="103398"/>
            <a:ext cx="9613801"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110773144"/>
              </p:ext>
            </p:extLst>
          </p:nvPr>
        </p:nvGraphicFramePr>
        <p:xfrm>
          <a:off x="376107" y="6149964"/>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a:solidFill>
                            <a:srgbClr val="002060"/>
                          </a:solidFill>
                          <a:latin typeface="Times New Roman" panose="02020603050405020304" pitchFamily="18" charset="0"/>
                          <a:cs typeface="Times New Roman" panose="02020603050405020304" pitchFamily="18" charset="0"/>
                        </a:rPr>
                        <a:t>Орал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40838" y="166095"/>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ж</a:t>
            </a:r>
            <a:r>
              <a:rPr lang="kk-KZ" altLang="ru-RU" sz="1400" b="1" dirty="0">
                <a:solidFill>
                  <a:srgbClr val="0070C0"/>
                </a:solidFill>
                <a:latin typeface="Times New Roman" panose="02020603050405020304" pitchFamily="18" charset="0"/>
                <a:cs typeface="Times New Roman" panose="02020603050405020304" pitchFamily="18" charset="0"/>
              </a:rPr>
              <a:t>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8018980"/>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chemeClr val="tx1"/>
                          </a:solidFill>
                          <a:latin typeface="Times New Roman" panose="02020603050405020304" pitchFamily="18" charset="0"/>
                          <a:cs typeface="Times New Roman" panose="02020603050405020304" pitchFamily="18" charset="0"/>
                        </a:rPr>
                        <a:t>№358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a:t>
                      </a:r>
                      <a:r>
                        <a:rPr lang="kk-KZ" altLang="x-none" sz="1400" b="1" i="1" dirty="0">
                          <a:solidFill>
                            <a:srgbClr val="002060"/>
                          </a:solidFill>
                          <a:latin typeface="Times New Roman" panose="02020603050405020304" pitchFamily="18" charset="0"/>
                          <a:cs typeface="Times New Roman" panose="02020603050405020304" pitchFamily="18" charset="0"/>
                        </a:rPr>
                        <a:t>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altLang="x-none" sz="1400" b="1" i="1" dirty="0">
                          <a:solidFill>
                            <a:srgbClr val="002060"/>
                          </a:solidFill>
                          <a:latin typeface="Times New Roman" panose="02020603050405020304" pitchFamily="18" charset="0"/>
                          <a:cs typeface="Times New Roman" panose="02020603050405020304" pitchFamily="18" charset="0"/>
                        </a:rPr>
                        <a:t>Орал </a:t>
                      </a:r>
                      <a:r>
                        <a:rPr lang="kk-KZ" altLang="x-none" sz="14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23 желтоқсан</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3321579773"/>
              </p:ext>
            </p:extLst>
          </p:nvPr>
        </p:nvGraphicFramePr>
        <p:xfrm>
          <a:off x="5096233" y="6490513"/>
          <a:ext cx="4710900" cy="213360"/>
        </p:xfrm>
        <a:graphic>
          <a:graphicData uri="http://schemas.openxmlformats.org/drawingml/2006/table">
            <a:tbl>
              <a:tblPr/>
              <a:tblGrid>
                <a:gridCol w="4710900">
                  <a:extLst>
                    <a:ext uri="{9D8B030D-6E8A-4147-A177-3AD203B41FA5}">
                      <a16:colId xmlns:a16="http://schemas.microsoft.com/office/drawing/2014/main" val="20000"/>
                    </a:ext>
                  </a:extLst>
                </a:gridCol>
              </a:tblGrid>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312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5251" y="3693593"/>
            <a:ext cx="4661860" cy="492443"/>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23 </a:t>
            </a:r>
            <a:r>
              <a:rPr lang="ru-RU" altLang="ru-RU" sz="1400" b="1" dirty="0" err="1">
                <a:latin typeface="Times New Roman" panose="02020603050405020304" pitchFamily="18" charset="0"/>
                <a:cs typeface="Times New Roman" panose="02020603050405020304" pitchFamily="18" charset="0"/>
              </a:rPr>
              <a:t>желтоқсан</a:t>
            </a:r>
            <a:endParaRPr lang="ru-RU" altLang="ru-RU" sz="14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Орал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07313546"/>
              </p:ext>
            </p:extLst>
          </p:nvPr>
        </p:nvGraphicFramePr>
        <p:xfrm>
          <a:off x="5021088" y="4155260"/>
          <a:ext cx="4612432" cy="2143796"/>
        </p:xfrm>
        <a:graphic>
          <a:graphicData uri="http://schemas.openxmlformats.org/drawingml/2006/table">
            <a:tbl>
              <a:tblPr firstRow="1" bandRow="1">
                <a:tableStyleId>{5C22544A-7EE6-4342-B048-85BDC9FD1C3A}</a:tableStyleId>
              </a:tblPr>
              <a:tblGrid>
                <a:gridCol w="1277176">
                  <a:extLst>
                    <a:ext uri="{9D8B030D-6E8A-4147-A177-3AD203B41FA5}">
                      <a16:colId xmlns:a16="http://schemas.microsoft.com/office/drawing/2014/main" val="3583770891"/>
                    </a:ext>
                  </a:extLst>
                </a:gridCol>
                <a:gridCol w="1967104">
                  <a:extLst>
                    <a:ext uri="{9D8B030D-6E8A-4147-A177-3AD203B41FA5}">
                      <a16:colId xmlns:a16="http://schemas.microsoft.com/office/drawing/2014/main" val="1276116030"/>
                    </a:ext>
                  </a:extLst>
                </a:gridCol>
                <a:gridCol w="1368152">
                  <a:extLst>
                    <a:ext uri="{9D8B030D-6E8A-4147-A177-3AD203B41FA5}">
                      <a16:colId xmlns:a16="http://schemas.microsoft.com/office/drawing/2014/main" val="2096923049"/>
                    </a:ext>
                  </a:extLst>
                </a:gridCol>
              </a:tblGrid>
              <a:tr h="497876">
                <a:tc>
                  <a:txBody>
                    <a:bodyPr/>
                    <a:lstStyle/>
                    <a:p>
                      <a:pPr algn="ctr"/>
                      <a:r>
                        <a:rPr lang="ru-RU" sz="1200" dirty="0" err="1">
                          <a:solidFill>
                            <a:schemeClr val="tx1"/>
                          </a:solidFill>
                          <a:latin typeface="Times New Roman" panose="02020603050405020304" pitchFamily="18" charset="0"/>
                          <a:cs typeface="Times New Roman" panose="02020603050405020304" pitchFamily="18" charset="0"/>
                        </a:rPr>
                        <a:t>Ластаушы</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Факт </a:t>
                      </a:r>
                      <a:r>
                        <a:rPr lang="ru-RU" sz="1200" dirty="0" err="1">
                          <a:solidFill>
                            <a:schemeClr val="tx1"/>
                          </a:solidFill>
                          <a:latin typeface="Times New Roman" panose="02020603050405020304" pitchFamily="18" charset="0"/>
                          <a:cs typeface="Times New Roman" panose="02020603050405020304" pitchFamily="18" charset="0"/>
                        </a:rPr>
                        <a:t>концентрациясы</a:t>
                      </a:r>
                      <a:r>
                        <a:rPr lang="ru-RU" sz="12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solidFill>
                            <a:schemeClr val="tx1"/>
                          </a:solidFill>
                          <a:latin typeface="Times New Roman" panose="02020603050405020304" pitchFamily="18" charset="0"/>
                          <a:cs typeface="Times New Roman" panose="02020603050405020304" pitchFamily="18" charset="0"/>
                        </a:rPr>
                        <a:t>ШЖШ асу </a:t>
                      </a:r>
                      <a:r>
                        <a:rPr lang="ru-RU" sz="1200" dirty="0" err="1">
                          <a:solidFill>
                            <a:schemeClr val="tx1"/>
                          </a:solidFill>
                          <a:latin typeface="Times New Roman" panose="02020603050405020304" pitchFamily="18" charset="0"/>
                          <a:cs typeface="Times New Roman" panose="02020603050405020304" pitchFamily="18" charset="0"/>
                        </a:rPr>
                        <a:t>еселігі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17836">
                <a:tc>
                  <a:txBody>
                    <a:bodyPr/>
                    <a:lstStyle/>
                    <a:p>
                      <a:pPr algn="l"/>
                      <a:r>
                        <a:rPr lang="ru-RU" sz="1200" dirty="0" err="1">
                          <a:solidFill>
                            <a:schemeClr val="tx1"/>
                          </a:solidFill>
                          <a:latin typeface="Times New Roman" panose="02020603050405020304" pitchFamily="18" charset="0"/>
                          <a:cs typeface="Times New Roman" panose="02020603050405020304" pitchFamily="18" charset="0"/>
                        </a:rPr>
                        <a:t>Күкірт</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61867">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Көміртек 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1580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диоксиді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Азот </a:t>
                      </a:r>
                      <a:r>
                        <a:rPr lang="ru-RU" sz="1200" dirty="0" err="1">
                          <a:solidFill>
                            <a:schemeClr val="tx1"/>
                          </a:solidFill>
                          <a:latin typeface="Times New Roman" panose="02020603050405020304" pitchFamily="18" charset="0"/>
                          <a:cs typeface="Times New Roman" panose="02020603050405020304" pitchFamily="18" charset="0"/>
                        </a:rPr>
                        <a:t>оксиді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0.024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72684">
                <a:tc>
                  <a:txBody>
                    <a:bodyPr/>
                    <a:lstStyle/>
                    <a:p>
                      <a:pPr algn="l"/>
                      <a:r>
                        <a:rPr lang="kk-KZ" sz="1200" dirty="0">
                          <a:solidFill>
                            <a:schemeClr val="tx1"/>
                          </a:solidFill>
                          <a:latin typeface="Times New Roman" panose="02020603050405020304" pitchFamily="18" charset="0"/>
                          <a:cs typeface="Times New Roman" panose="02020603050405020304" pitchFamily="18" charset="0"/>
                        </a:rPr>
                        <a:t>Күкіртсутегі</a:t>
                      </a:r>
                      <a:endParaRPr lang="ru-RU" sz="12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r h="261867">
                <a:tc>
                  <a:txBody>
                    <a:bodyPr/>
                    <a:lstStyle/>
                    <a:p>
                      <a:pPr algn="l"/>
                      <a:r>
                        <a:rPr lang="ru-RU" sz="1200" dirty="0">
                          <a:solidFill>
                            <a:schemeClr val="tx1"/>
                          </a:solidFill>
                          <a:latin typeface="Times New Roman" panose="02020603050405020304" pitchFamily="18" charset="0"/>
                          <a:cs typeface="Times New Roman" panose="02020603050405020304" pitchFamily="18" charset="0"/>
                        </a:rPr>
                        <a:t>Аммиак</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0.038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546145712"/>
                  </a:ext>
                </a:extLst>
              </a:tr>
            </a:tbl>
          </a:graphicData>
        </a:graphic>
      </p:graphicFrame>
      <p:sp>
        <p:nvSpPr>
          <p:cNvPr id="16" name="Прямоугольник 15"/>
          <p:cNvSpPr/>
          <p:nvPr/>
        </p:nvSpPr>
        <p:spPr>
          <a:xfrm>
            <a:off x="5001423" y="182843"/>
            <a:ext cx="4717371" cy="2231380"/>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200" b="1" dirty="0">
                <a:latin typeface="Times New Roman" panose="02020603050405020304" pitchFamily="18" charset="0"/>
                <a:cs typeface="Times New Roman" panose="02020603050405020304" pitchFamily="18" charset="0"/>
              </a:rPr>
              <a:t>Орал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       24 желтоқсанға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lvl="0" algn="ctr"/>
            <a:r>
              <a:rPr lang="kk-KZ" altLang="ru-RU" sz="1200" b="1" dirty="0">
                <a:latin typeface="Times New Roman" panose="02020603050405020304" pitchFamily="18" charset="0"/>
                <a:cs typeface="Times New Roman" panose="02020603050405020304" pitchFamily="18" charset="0"/>
              </a:rPr>
              <a:t>23 желтоқсан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24 </a:t>
            </a:r>
            <a:r>
              <a:rPr lang="kk-KZ" sz="1200" b="1" dirty="0">
                <a:solidFill>
                  <a:srgbClr val="000000"/>
                </a:solidFill>
                <a:latin typeface="Times New Roman" panose="02020603050405020304" pitchFamily="18" charset="0"/>
                <a:cs typeface="Times New Roman" panose="02020603050405020304" pitchFamily="18" charset="0"/>
                <a:sym typeface="+mn-ea"/>
              </a:rPr>
              <a:t>желтоқсан</a:t>
            </a:r>
            <a:r>
              <a:rPr lang="kk-KZ" altLang="ru-RU" sz="1200" b="1" dirty="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20 с. </a:t>
            </a:r>
            <a:r>
              <a:rPr lang="ru-RU" altLang="ru-RU" sz="1200" b="1" dirty="0" err="1">
                <a:latin typeface="Times New Roman" panose="02020603050405020304" pitchFamily="18" charset="0"/>
                <a:cs typeface="Times New Roman" panose="02020603050405020304" pitchFamily="18" charset="0"/>
              </a:rPr>
              <a:t>дейін</a:t>
            </a:r>
            <a:r>
              <a:rPr lang="ru-RU" altLang="ru-RU" sz="1200" b="1" dirty="0">
                <a:latin typeface="Times New Roman" panose="02020603050405020304" pitchFamily="18" charset="0"/>
                <a:cs typeface="Times New Roman" panose="02020603050405020304" pitchFamily="18" charset="0"/>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күндіз аздаған қар. Түнде және таңертең тұман. Жел оңтүстік-шығыстан соғады, күші 9-14 м/с. Ауа температурасы түнде 10-12, күндіз 5-7 градус аяз.</a:t>
            </a:r>
          </a:p>
          <a:p>
            <a:pPr lvl="0" indent="144000" algn="just"/>
            <a:endParaRPr lang="ru-RU" sz="1200" b="1" dirty="0">
              <a:solidFill>
                <a:srgbClr val="000000"/>
              </a:solidFill>
              <a:latin typeface="Times New Roman" pitchFamily="18" charset="0"/>
              <a:cs typeface="Times New Roman" pitchFamily="18" charset="0"/>
              <a:sym typeface="+mn-ea"/>
            </a:endParaRPr>
          </a:p>
          <a:p>
            <a:pPr lvl="0" indent="144000" algn="ctr"/>
            <a:r>
              <a:rPr lang="ru-RU" sz="1200" b="1" dirty="0">
                <a:solidFill>
                  <a:srgbClr val="000000"/>
                </a:solidFill>
                <a:latin typeface="Times New Roman" pitchFamily="18" charset="0"/>
                <a:cs typeface="Times New Roman" pitchFamily="18" charset="0"/>
                <a:sym typeface="+mn-ea"/>
              </a:rPr>
              <a:t>25 </a:t>
            </a:r>
            <a:r>
              <a:rPr lang="kk-KZ" sz="1200" b="1" dirty="0">
                <a:solidFill>
                  <a:srgbClr val="000000"/>
                </a:solidFill>
                <a:latin typeface="Times New Roman" pitchFamily="18" charset="0"/>
                <a:cs typeface="Times New Roman" pitchFamily="18" charset="0"/>
                <a:sym typeface="+mn-ea"/>
              </a:rPr>
              <a:t>желтоқсанға</a:t>
            </a:r>
            <a:r>
              <a:rPr lang="ru-RU" sz="1200" b="1" dirty="0">
                <a:solidFill>
                  <a:srgbClr val="000000"/>
                </a:solidFill>
                <a:latin typeface="Times New Roman" pitchFamily="18" charset="0"/>
                <a:cs typeface="Times New Roman" pitchFamily="18" charset="0"/>
                <a:sym typeface="+mn-ea"/>
              </a:rPr>
              <a:t> </a:t>
            </a:r>
            <a:r>
              <a:rPr lang="ru-RU" altLang="ru-RU" sz="1200" b="1" dirty="0" err="1">
                <a:latin typeface="Times New Roman" panose="02020603050405020304" pitchFamily="18" charset="0"/>
                <a:cs typeface="Times New Roman" panose="02020603050405020304" pitchFamily="18" charset="0"/>
              </a:rPr>
              <a:t>арналған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endParaRPr lang="ru-RU" altLang="ru-RU" sz="1200" b="1" dirty="0">
              <a:solidFill>
                <a:srgbClr val="000000"/>
              </a:solidFill>
              <a:latin typeface="Times New Roman" panose="02020603050405020304" pitchFamily="18" charset="0"/>
              <a:cs typeface="Times New Roman" panose="02020603050405020304" pitchFamily="18" charset="0"/>
              <a:sym typeface="+mn-ea"/>
            </a:endParaRPr>
          </a:p>
          <a:p>
            <a:pPr lvl="0" indent="144000" algn="ctr"/>
            <a:r>
              <a:rPr lang="kk-KZ" sz="1200" b="1" dirty="0">
                <a:solidFill>
                  <a:srgbClr val="000000"/>
                </a:solidFill>
                <a:latin typeface="Times New Roman" panose="02020603050405020304" pitchFamily="18" charset="0"/>
                <a:cs typeface="Times New Roman" panose="02020603050405020304" pitchFamily="18" charset="0"/>
                <a:sym typeface="+mn-ea"/>
              </a:rPr>
              <a:t>24 желтоқсан </a:t>
            </a:r>
            <a:r>
              <a:rPr lang="ru-RU" sz="1200" b="1" dirty="0">
                <a:solidFill>
                  <a:srgbClr val="000000"/>
                </a:solidFill>
                <a:latin typeface="Times New Roman" panose="02020603050405020304" pitchFamily="18" charset="0"/>
                <a:cs typeface="Times New Roman" panose="02020603050405020304" pitchFamily="18" charset="0"/>
              </a:rPr>
              <a:t>20 с. </a:t>
            </a:r>
            <a:r>
              <a:rPr lang="ru-RU" sz="1200" b="1" dirty="0" err="1">
                <a:solidFill>
                  <a:srgbClr val="000000"/>
                </a:solidFill>
                <a:latin typeface="Times New Roman" panose="02020603050405020304" pitchFamily="18" charset="0"/>
                <a:cs typeface="Times New Roman" panose="02020603050405020304" pitchFamily="18" charset="0"/>
                <a:sym typeface="+mn-ea"/>
              </a:rPr>
              <a:t>бастап</a:t>
            </a:r>
            <a:r>
              <a:rPr lang="ru-RU" sz="1200" b="1" dirty="0">
                <a:solidFill>
                  <a:srgbClr val="000000"/>
                </a:solidFill>
                <a:latin typeface="Times New Roman" panose="02020603050405020304" pitchFamily="18" charset="0"/>
                <a:cs typeface="Times New Roman" panose="02020603050405020304" pitchFamily="18" charset="0"/>
                <a:sym typeface="+mn-ea"/>
              </a:rPr>
              <a:t>  25 </a:t>
            </a:r>
            <a:r>
              <a:rPr lang="kk-KZ" sz="1200" b="1" dirty="0">
                <a:solidFill>
                  <a:srgbClr val="000000"/>
                </a:solidFill>
                <a:latin typeface="Times New Roman" pitchFamily="18" charset="0"/>
                <a:cs typeface="Times New Roman" pitchFamily="18" charset="0"/>
                <a:sym typeface="+mn-ea"/>
              </a:rPr>
              <a:t>желтоқсан</a:t>
            </a:r>
            <a:r>
              <a:rPr lang="ru-RU" sz="1200" b="1" dirty="0">
                <a:solidFill>
                  <a:srgbClr val="000000"/>
                </a:solidFill>
                <a:latin typeface="Times New Roman" panose="02020603050405020304" pitchFamily="18" charset="0"/>
                <a:cs typeface="Times New Roman" panose="02020603050405020304" pitchFamily="18" charset="0"/>
                <a:sym typeface="+mn-ea"/>
              </a:rPr>
              <a:t> 08 с. </a:t>
            </a:r>
            <a:r>
              <a:rPr lang="ru-RU" sz="1200" b="1" dirty="0" err="1">
                <a:solidFill>
                  <a:srgbClr val="000000"/>
                </a:solidFill>
                <a:latin typeface="Times New Roman" panose="02020603050405020304" pitchFamily="18" charset="0"/>
                <a:cs typeface="Times New Roman" panose="02020603050405020304" pitchFamily="18" charset="0"/>
                <a:sym typeface="+mn-ea"/>
              </a:rPr>
              <a:t>дейін</a:t>
            </a:r>
            <a:r>
              <a:rPr lang="ru-RU" sz="1200" b="1" dirty="0">
                <a:solidFill>
                  <a:srgbClr val="000000"/>
                </a:solidFill>
                <a:latin typeface="Times New Roman" panose="02020603050405020304" pitchFamily="18" charset="0"/>
                <a:cs typeface="Times New Roman" panose="02020603050405020304" pitchFamily="18" charset="0"/>
                <a:sym typeface="+mn-ea"/>
              </a:rPr>
              <a:t> </a:t>
            </a:r>
          </a:p>
          <a:p>
            <a:pPr lvl="0" indent="144000" algn="just"/>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Көшпелі бұлтты, түнде қар, тұман. </a:t>
            </a:r>
            <a:r>
              <a:rPr lang="kk-KZ" sz="1100" dirty="0">
                <a:latin typeface="Times New Roman" panose="02020603050405020304" pitchFamily="18" charset="0"/>
                <a:cs typeface="Times New Roman" panose="02020603050405020304" pitchFamily="18" charset="0"/>
              </a:rPr>
              <a:t>Жел оң</a:t>
            </a:r>
            <a:r>
              <a:rPr lang="kk-KZ" sz="1100" dirty="0">
                <a:solidFill>
                  <a:prstClr val="black"/>
                </a:solidFill>
                <a:latin typeface="Times New Roman" panose="02020603050405020304" pitchFamily="18" charset="0"/>
                <a:ea typeface="Calibri" panose="020F0502020204030204" pitchFamily="34" charset="0"/>
                <a:cs typeface="Times New Roman" panose="02020603050405020304" pitchFamily="18" charset="0"/>
              </a:rPr>
              <a:t>түстік-шығыстан </a:t>
            </a:r>
            <a:r>
              <a:rPr lang="kk-KZ" sz="1100" dirty="0">
                <a:latin typeface="Times New Roman" panose="02020603050405020304" pitchFamily="18" charset="0"/>
                <a:cs typeface="Times New Roman" panose="02020603050405020304" pitchFamily="18" charset="0"/>
              </a:rPr>
              <a:t>соғады, күші 7-12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т</a:t>
            </a:r>
            <a:r>
              <a:rPr lang="kk-KZ" sz="1100" dirty="0">
                <a:latin typeface="Times New Roman" pitchFamily="18" charset="0"/>
                <a:cs typeface="Times New Roman" pitchFamily="18" charset="0"/>
              </a:rPr>
              <a:t>үнде 10-12 </a:t>
            </a:r>
            <a:r>
              <a:rPr lang="ru-RU" sz="1100" dirty="0">
                <a:latin typeface="Times New Roman" pitchFamily="18" charset="0"/>
                <a:cs typeface="Times New Roman" pitchFamily="18" charset="0"/>
              </a:rPr>
              <a:t>градус </a:t>
            </a:r>
            <a:r>
              <a:rPr lang="ru-RU" sz="1100" dirty="0" err="1">
                <a:latin typeface="Times New Roman" pitchFamily="18" charset="0"/>
                <a:cs typeface="Times New Roman" pitchFamily="18" charset="0"/>
              </a:rPr>
              <a:t>аяз</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a:p>
            <a:pPr indent="182563"/>
            <a:endParaRPr lang="ru-RU" sz="1200" dirty="0">
              <a:latin typeface="Times New Roman" pitchFamily="18" charset="0"/>
              <a:cs typeface="Times New Roman" pitchFamily="18" charset="0"/>
            </a:endParaRPr>
          </a:p>
        </p:txBody>
      </p:sp>
      <p:sp>
        <p:nvSpPr>
          <p:cNvPr id="22" name="TextBox 13"/>
          <p:cNvSpPr txBox="1"/>
          <p:nvPr/>
        </p:nvSpPr>
        <p:spPr>
          <a:xfrm>
            <a:off x="5007463" y="3221689"/>
            <a:ext cx="4623492"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rot="10800000" flipV="1">
            <a:off x="5001423" y="2446048"/>
            <a:ext cx="4678876" cy="600164"/>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000" algn="just"/>
            <a:r>
              <a:rPr lang="ru-RU" sz="1100" b="1" dirty="0">
                <a:solidFill>
                  <a:schemeClr val="tx1"/>
                </a:solidFill>
                <a:latin typeface="Times New Roman" panose="02020603050405020304" pitchFamily="18" charset="0"/>
                <a:cs typeface="Times New Roman" panose="02020603050405020304" pitchFamily="18" charset="0"/>
              </a:rPr>
              <a:t>24 </a:t>
            </a:r>
            <a:r>
              <a:rPr lang="ru-RU" sz="1100" b="1" dirty="0" err="1">
                <a:solidFill>
                  <a:schemeClr val="tx1"/>
                </a:solidFill>
                <a:latin typeface="Times New Roman" panose="02020603050405020304" pitchFamily="18" charset="0"/>
                <a:cs typeface="Times New Roman" panose="02020603050405020304" pitchFamily="18" charset="0"/>
              </a:rPr>
              <a:t>желтоқсан</a:t>
            </a:r>
            <a:r>
              <a:rPr lang="ru-RU" sz="1100" b="1" dirty="0">
                <a:solidFill>
                  <a:schemeClr val="tx1"/>
                </a:solidFill>
                <a:latin typeface="Times New Roman" panose="02020603050405020304" pitchFamily="18" charset="0"/>
                <a:cs typeface="Times New Roman" panose="02020603050405020304" pitchFamily="18" charset="0"/>
              </a:rPr>
              <a:t> </a:t>
            </a:r>
            <a:r>
              <a:rPr lang="kk-KZ" sz="1100" dirty="0">
                <a:solidFill>
                  <a:schemeClr val="tx1"/>
                </a:solidFill>
                <a:latin typeface="Times New Roman" panose="02020603050405020304" pitchFamily="18" charset="0"/>
                <a:cs typeface="Times New Roman" panose="02020603050405020304" pitchFamily="18" charset="0"/>
              </a:rPr>
              <a:t>тәулік бойы</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a:solidFill>
                  <a:schemeClr val="tx1"/>
                </a:solidFill>
                <a:latin typeface="Times New Roman" panose="02020603050405020304" pitchFamily="18" charset="0"/>
                <a:cs typeface="Times New Roman" panose="02020603050405020304" pitchFamily="18" charset="0"/>
              </a:rPr>
              <a:t>25 </a:t>
            </a:r>
            <a:r>
              <a:rPr lang="ru-RU" sz="1100" b="1" dirty="0" err="1">
                <a:solidFill>
                  <a:schemeClr val="tx1"/>
                </a:solidFill>
                <a:latin typeface="Times New Roman" panose="02020603050405020304" pitchFamily="18" charset="0"/>
                <a:cs typeface="Times New Roman" panose="02020603050405020304" pitchFamily="18" charset="0"/>
              </a:rPr>
              <a:t>желтоқсанға</a:t>
            </a:r>
            <a:r>
              <a:rPr lang="ru-RU" sz="1100" b="1"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түнде </a:t>
            </a:r>
            <a:r>
              <a:rPr lang="ru-RU" sz="1100" dirty="0" err="1">
                <a:solidFill>
                  <a:schemeClr val="tx1"/>
                </a:solidFill>
                <a:latin typeface="Times New Roman" panose="02020603050405020304" pitchFamily="18" charset="0"/>
                <a:cs typeface="Times New Roman" panose="02020603050405020304" pitchFamily="18" charset="0"/>
              </a:rPr>
              <a:t>метеорологиялық</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жағдайлар</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b="1" dirty="0" err="1">
                <a:solidFill>
                  <a:schemeClr val="tx1"/>
                </a:solidFill>
                <a:latin typeface="Times New Roman" panose="02020603050405020304" pitchFamily="18" charset="0"/>
                <a:cs typeface="Times New Roman" panose="02020603050405020304" pitchFamily="18" charset="0"/>
              </a:rPr>
              <a:t>сейілуіне</a:t>
            </a:r>
            <a:r>
              <a:rPr lang="ru-RU" sz="1100" b="1"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Жалпы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kk-KZ" sz="1100" b="1" dirty="0">
                <a:solidFill>
                  <a:schemeClr val="tx1"/>
                </a:solidFill>
                <a:latin typeface="Times New Roman" panose="02020603050405020304" pitchFamily="18" charset="0"/>
                <a:cs typeface="Times New Roman" panose="02020603050405020304" pitchFamily="18" charset="0"/>
              </a:rPr>
              <a:t>таралуы </a:t>
            </a:r>
            <a:r>
              <a:rPr lang="kk-KZ" sz="1100" dirty="0">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Орал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 1 </a:t>
            </a:r>
            <a:r>
              <a:rPr lang="ru-RU" altLang="ru-RU" sz="1200" dirty="0" err="1">
                <a:solidFill>
                  <a:srgbClr val="000000"/>
                </a:solidFill>
                <a:latin typeface="Times New Roman" panose="02020603050405020304" pitchFamily="18" charset="0"/>
                <a:cs typeface="Times New Roman" panose="02020603050405020304" pitchFamily="18" charset="0"/>
              </a:rPr>
              <a:t>өрт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сөндіру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бөлімінің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(Гагарин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 25 </a:t>
            </a:r>
            <a:r>
              <a:rPr lang="ru-RU" altLang="ru-RU" sz="1200" dirty="0" err="1">
                <a:solidFill>
                  <a:srgbClr val="000000"/>
                </a:solidFill>
                <a:latin typeface="Times New Roman" panose="02020603050405020304" pitchFamily="18" charset="0"/>
                <a:cs typeface="Times New Roman" panose="02020603050405020304" pitchFamily="18" charset="0"/>
              </a:rPr>
              <a:t>үй</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3 пост-</a:t>
            </a:r>
            <a:r>
              <a:rPr lang="ru-RU" altLang="ru-RU" sz="1200" dirty="0" err="1">
                <a:solidFill>
                  <a:srgbClr val="000000"/>
                </a:solidFill>
                <a:latin typeface="Times New Roman" panose="02020603050405020304" pitchFamily="18" charset="0"/>
                <a:cs typeface="Times New Roman" panose="02020603050405020304" pitchFamily="18" charset="0"/>
              </a:rPr>
              <a:t>саябақтың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жанында</a:t>
            </a:r>
            <a:r>
              <a:rPr lang="ru-RU" altLang="ru-RU" sz="1200" dirty="0">
                <a:solidFill>
                  <a:srgbClr val="000000"/>
                </a:solidFill>
                <a:latin typeface="Times New Roman" panose="02020603050405020304" pitchFamily="18" charset="0"/>
                <a:cs typeface="Times New Roman" panose="02020603050405020304" pitchFamily="18" charset="0"/>
              </a:rPr>
              <a:t>. Киров (</a:t>
            </a:r>
            <a:r>
              <a:rPr lang="ru-RU" altLang="ru-RU" sz="1200" dirty="0" err="1">
                <a:solidFill>
                  <a:srgbClr val="000000"/>
                </a:solidFill>
                <a:latin typeface="Times New Roman" panose="02020603050405020304" pitchFamily="18" charset="0"/>
                <a:cs typeface="Times New Roman" panose="02020603050405020304" pitchFamily="18" charset="0"/>
              </a:rPr>
              <a:t>Даумов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бекет-Мұхит</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Мирлан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базарының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бекет-Жәңгір</a:t>
            </a:r>
            <a:r>
              <a:rPr lang="ru-RU" altLang="ru-RU" sz="1200" dirty="0">
                <a:solidFill>
                  <a:srgbClr val="000000"/>
                </a:solidFill>
                <a:latin typeface="Times New Roman" panose="02020603050405020304" pitchFamily="18" charset="0"/>
                <a:cs typeface="Times New Roman" panose="02020603050405020304" pitchFamily="18" charset="0"/>
              </a:rPr>
              <a:t> хан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75 В</a:t>
            </a:r>
            <a:r>
              <a:rPr lang="ru-RU" altLang="ru-RU" sz="1200" dirty="0"/>
              <a:t> </a:t>
            </a:r>
          </a:p>
        </p:txBody>
      </p:sp>
      <p:sp>
        <p:nvSpPr>
          <p:cNvPr id="23" name="Прямоугольник 13"/>
          <p:cNvSpPr/>
          <p:nvPr/>
        </p:nvSpPr>
        <p:spPr>
          <a:xfrm>
            <a:off x="4937125" y="76029"/>
            <a:ext cx="4851126"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2348" y="4389694"/>
            <a:ext cx="4291013" cy="1877794"/>
            <a:chOff x="531522" y="3799939"/>
            <a:chExt cx="4291013" cy="2126785"/>
          </a:xfrm>
        </p:grpSpPr>
        <p:graphicFrame>
          <p:nvGraphicFramePr>
            <p:cNvPr id="26" name="Таблица 25"/>
            <p:cNvGraphicFramePr/>
            <p:nvPr>
              <p:extLst>
                <p:ext uri="{D42A27DB-BD31-4B8C-83A1-F6EECF244321}">
                  <p14:modId xmlns:p14="http://schemas.microsoft.com/office/powerpoint/2010/main" val="792760902"/>
                </p:ext>
              </p:extLst>
            </p:nvPr>
          </p:nvGraphicFramePr>
          <p:xfrm>
            <a:off x="531522" y="5029036"/>
            <a:ext cx="4035777" cy="897688"/>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Хим</a:t>
                        </a:r>
                        <a:r>
                          <a:rPr lang="ru-RU" altLang="en-US" sz="800" baseline="0" dirty="0">
                            <a:latin typeface="Times New Roman" panose="02020603050405020304" pitchFamily="18" charset="0"/>
                            <a:ea typeface="Times New Roman" panose="02020603050405020304" pitchFamily="18" charset="0"/>
                          </a:rPr>
                          <a:t> лаборатория</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en-US"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52-20-21</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52-19-95</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lab_zko@meteo.kz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Метеоболжамдар</a:t>
                        </a:r>
                        <a:r>
                          <a:rPr lang="ru-RU" altLang="en-US" sz="800" dirty="0">
                            <a:latin typeface="Times New Roman" panose="02020603050405020304" pitchFamily="18" charset="0"/>
                            <a:ea typeface="Times New Roman" panose="02020603050405020304" pitchFamily="18" charset="0"/>
                          </a:rPr>
                          <a:t> б</a:t>
                        </a:r>
                        <a:r>
                          <a:rPr lang="kk-KZ" altLang="en-US" sz="800" dirty="0">
                            <a:latin typeface="Times New Roman" panose="02020603050405020304" pitchFamily="18" charset="0"/>
                            <a:ea typeface="Times New Roman" panose="02020603050405020304" pitchFamily="18" charset="0"/>
                          </a:rPr>
                          <a:t>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12</a:t>
                        </a:r>
                        <a:r>
                          <a:rPr sz="800" dirty="0">
                            <a:latin typeface="Times New Roman" panose="02020603050405020304" pitchFamily="18" charset="0"/>
                            <a:cs typeface="Times New Roman" panose="02020603050405020304" pitchFamily="18" charset="0"/>
                          </a:rPr>
                          <a:t>) </a:t>
                        </a:r>
                        <a:r>
                          <a:rPr lang="kk-KZ" sz="800" dirty="0">
                            <a:latin typeface="Times New Roman" panose="02020603050405020304" pitchFamily="18" charset="0"/>
                            <a:cs typeface="Times New Roman" panose="02020603050405020304" pitchFamily="18" charset="0"/>
                          </a:rPr>
                          <a:t>52</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20-2</a:t>
                        </a:r>
                        <a:r>
                          <a:rPr lang="en-US" sz="800" dirty="0">
                            <a:latin typeface="Times New Roman" panose="02020603050405020304" pitchFamily="18" charset="0"/>
                            <a:cs typeface="Times New Roman" panose="02020603050405020304" pitchFamily="18" charset="0"/>
                          </a:rPr>
                          <a:t>1</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52-19-95</a:t>
                        </a:r>
                      </a:p>
                      <a:p>
                        <a:pPr lvl="0" eaLnBrk="1" hangingPunct="1">
                          <a:buNone/>
                        </a:pPr>
                        <a:r>
                          <a:rPr lang="en-US" altLang="x-none" sz="800" dirty="0" err="1">
                            <a:latin typeface="Times New Roman" panose="02020603050405020304" pitchFamily="18" charset="0"/>
                            <a:cs typeface="Times New Roman" panose="02020603050405020304" pitchFamily="18" charset="0"/>
                          </a:rPr>
                          <a:t>E-mail:omp_zko@meteo.kz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2612" y="4147075"/>
              <a:ext cx="2941930" cy="906326"/>
            </a:xfrm>
            <a:prstGeom prst="rect">
              <a:avLst/>
            </a:prstGeom>
            <a:noFill/>
            <a:ln w="9525">
              <a:noFill/>
            </a:ln>
          </p:spPr>
          <p:txBody>
            <a:bodyPr wrap="square" anchor="ctr">
              <a:spAutoFit/>
            </a:bodyPr>
            <a:lstStyle/>
            <a:p>
              <a:pPr algn="ctr"/>
              <a:endParaRPr lang="en-US"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r>
                <a:rPr lang="ru-RU" altLang="ru-RU" sz="1000" i="1" dirty="0">
                  <a:latin typeface="Times New Roman" panose="02020603050405020304" pitchFamily="18" charset="0"/>
                  <a:cs typeface="Times New Roman" panose="02020603050405020304" pitchFamily="18" charset="0"/>
                </a:rPr>
                <a:t>Орал қ., </a:t>
              </a:r>
              <a:r>
                <a:rPr lang="ru-RU" altLang="ru-RU" sz="1000" i="1" dirty="0" err="1">
                  <a:latin typeface="Times New Roman" panose="02020603050405020304" pitchFamily="18" charset="0"/>
                  <a:cs typeface="Times New Roman" panose="02020603050405020304" pitchFamily="18" charset="0"/>
                </a:rPr>
                <a:t>Жәңгір</a:t>
              </a:r>
              <a:r>
                <a:rPr lang="ru-RU" altLang="ru-RU" sz="1000" i="1" dirty="0">
                  <a:latin typeface="Times New Roman" panose="02020603050405020304" pitchFamily="18" charset="0"/>
                  <a:cs typeface="Times New Roman" panose="02020603050405020304" pitchFamily="18" charset="0"/>
                </a:rPr>
                <a:t> Хан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61/1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62086" y="649430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48030" y="6240187"/>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err="1">
                <a:solidFill>
                  <a:srgbClr val="000000"/>
                </a:solidFill>
                <a:latin typeface="Times New Roman" panose="02020603050405020304" pitchFamily="18" charset="0"/>
                <a:cs typeface="Times New Roman" panose="02020603050405020304" pitchFamily="18" charset="0"/>
              </a:rPr>
              <a:t>Сарсенғожина</a:t>
            </a:r>
            <a:r>
              <a:rPr lang="ru-RU" altLang="ru-RU" sz="1200" b="1" i="1" dirty="0">
                <a:solidFill>
                  <a:srgbClr val="000000"/>
                </a:solidFill>
                <a:latin typeface="Times New Roman" panose="02020603050405020304" pitchFamily="18" charset="0"/>
                <a:cs typeface="Times New Roman" panose="02020603050405020304" pitchFamily="18" charset="0"/>
              </a:rPr>
              <a:t> Г.А./</a:t>
            </a:r>
            <a:r>
              <a:rPr lang="ru-RU" altLang="ru-RU" sz="1200" b="1" i="1" dirty="0" err="1">
                <a:solidFill>
                  <a:srgbClr val="000000"/>
                </a:solidFill>
                <a:latin typeface="Times New Roman" panose="02020603050405020304" pitchFamily="18" charset="0"/>
                <a:cs typeface="Times New Roman" panose="02020603050405020304" pitchFamily="18" charset="0"/>
              </a:rPr>
              <a:t>Тулепов</a:t>
            </a:r>
            <a:r>
              <a:rPr lang="ru-RU" altLang="ru-RU" sz="1200" b="1" i="1" dirty="0">
                <a:solidFill>
                  <a:srgbClr val="000000"/>
                </a:solidFill>
                <a:latin typeface="Times New Roman" panose="02020603050405020304" pitchFamily="18" charset="0"/>
                <a:cs typeface="Times New Roman" panose="02020603050405020304" pitchFamily="18" charset="0"/>
              </a:rPr>
              <a:t> Л.</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474532746"/>
              </p:ext>
            </p:extLst>
          </p:nvPr>
        </p:nvGraphicFramePr>
        <p:xfrm>
          <a:off x="5078929" y="529431"/>
          <a:ext cx="4500085" cy="804672"/>
        </p:xfrm>
        <a:graphic>
          <a:graphicData uri="http://schemas.openxmlformats.org/drawingml/2006/table">
            <a:tbl>
              <a:tblPr/>
              <a:tblGrid>
                <a:gridCol w="1137196">
                  <a:extLst>
                    <a:ext uri="{9D8B030D-6E8A-4147-A177-3AD203B41FA5}">
                      <a16:colId xmlns:a16="http://schemas.microsoft.com/office/drawing/2014/main" val="20000"/>
                    </a:ext>
                  </a:extLst>
                </a:gridCol>
                <a:gridCol w="3362889">
                  <a:extLst>
                    <a:ext uri="{9D8B030D-6E8A-4147-A177-3AD203B41FA5}">
                      <a16:colId xmlns:a16="http://schemas.microsoft.com/office/drawing/2014/main" val="20001"/>
                    </a:ext>
                  </a:extLst>
                </a:gridCol>
              </a:tblGrid>
              <a:tr h="6574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19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0,14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68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0,14 ≤ Р &lt; 0,19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16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0,19 ≤ Р &lt; 0,2</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682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285769"/>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2087" y="205765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98893944"/>
              </p:ext>
            </p:extLst>
          </p:nvPr>
        </p:nvGraphicFramePr>
        <p:xfrm>
          <a:off x="5048030" y="239516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7545" y="449924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29355</TotalTime>
  <Words>609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Corobor4</cp:lastModifiedBy>
  <cp:revision>5697</cp:revision>
  <cp:lastPrinted>2021-07-01T03:56:27Z</cp:lastPrinted>
  <dcterms:created xsi:type="dcterms:W3CDTF">2018-03-27T06:03:00Z</dcterms:created>
  <dcterms:modified xsi:type="dcterms:W3CDTF">2024-12-23T09:48:17Z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