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User" initials="U" lastIdx="0" clrIdx="0">
    <p:extLst>
      <p:ext uri="{19B8F6BF-5375-455C-9EA6-DF929625EA0E}">
        <p15:presenceInfo xmlns:p15="http://schemas.microsoft.com/office/powerpoint/2012/main" userId="User"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456" autoAdjust="0"/>
  </p:normalViewPr>
  <p:slideViewPr>
    <p:cSldViewPr showGuides="1">
      <p:cViewPr varScale="1">
        <p:scale>
          <a:sx n="86" d="100"/>
          <a:sy n="86" d="100"/>
        </p:scale>
        <p:origin x="84" y="38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6242" y="114301"/>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81514" y="199760"/>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38560930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81096200"/>
              </p:ext>
            </p:extLst>
          </p:nvPr>
        </p:nvGraphicFramePr>
        <p:xfrm>
          <a:off x="307975" y="2401809"/>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0731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a:t>
                      </a:r>
                      <a:r>
                        <a:rPr lang="ru-RU" altLang="x-none" sz="1600" b="1" i="1" baseline="0" dirty="0">
                          <a:solidFill>
                            <a:srgbClr val="002060"/>
                          </a:solidFill>
                          <a:latin typeface="Times New Roman" panose="02020603050405020304" pitchFamily="18" charset="0"/>
                          <a:cs typeface="Times New Roman" panose="02020603050405020304" pitchFamily="18" charset="0"/>
                        </a:rPr>
                        <a:t> </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355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a:solidFill>
                            <a:srgbClr val="002060"/>
                          </a:solidFill>
                          <a:latin typeface="Times New Roman" panose="02020603050405020304" pitchFamily="18" charset="0"/>
                          <a:cs typeface="Times New Roman" panose="02020603050405020304" pitchFamily="18" charset="0"/>
                        </a:rPr>
                        <a:t>Қостанай қ.</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rgbClr val="002060"/>
                          </a:solidFill>
                          <a:latin typeface="Times New Roman" panose="02020603050405020304" pitchFamily="18" charset="0"/>
                          <a:cs typeface="Times New Roman" panose="02020603050405020304" pitchFamily="18" charset="0"/>
                        </a:rPr>
                        <a:t>жыл </a:t>
                      </a:r>
                      <a:r>
                        <a:rPr kumimoji="0" lang="kk-KZ" altLang="zh-CN"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20</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 </a:t>
                      </a:r>
                      <a:r>
                        <a:rPr kumimoji="0" lang="kk-KZ" sz="12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rPr>
                        <a:t>желтоқсан</a:t>
                      </a:r>
                      <a:r>
                        <a:rPr kumimoji="0" lang="kk-KZ" sz="1200" b="1" i="0" u="none" strike="noStrike" kern="1400" cap="none" spc="0" normalizeH="0" baseline="0" noProof="0" dirty="0" smtClean="0">
                          <a:ln>
                            <a:noFill/>
                          </a:ln>
                          <a:solidFill>
                            <a:srgbClr val="000000"/>
                          </a:solidFill>
                          <a:effectLst/>
                          <a:uLnTx/>
                          <a:uFillTx/>
                          <a:latin typeface="Times New Roman" panose="02020603050405020304" pitchFamily="18" charset="0"/>
                          <a:ea typeface="+mn-ea"/>
                          <a:cs typeface="+mn-cs"/>
                        </a:rPr>
                        <a:t> </a:t>
                      </a:r>
                      <a:endParaRPr lang="ru-RU"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15557" y="70991"/>
            <a:ext cx="4822956" cy="2677656"/>
          </a:xfrm>
          <a:prstGeom prst="rect">
            <a:avLst/>
          </a:prstGeom>
        </p:spPr>
        <p:txBody>
          <a:bodyPr wrap="square">
            <a:spAutoFit/>
          </a:bodyPr>
          <a:lstStyle/>
          <a:p>
            <a:pPr lvl="0" algn="ctr"/>
            <a:r>
              <a:rPr lang="ru-RU" altLang="ru-RU" sz="1200" b="1" dirty="0">
                <a:latin typeface="Times New Roman" panose="02020603050405020304" pitchFamily="18" charset="0"/>
                <a:cs typeface="Times New Roman" panose="02020603050405020304" pitchFamily="18" charset="0"/>
              </a:rPr>
              <a:t>Қостанай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p>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endParaRPr lang="kk-KZ" altLang="ru-RU" sz="1200" b="1" dirty="0">
              <a:solidFill>
                <a:prstClr val="black"/>
              </a:solidFill>
              <a:latin typeface="Times New Roman" panose="02020603050405020304" pitchFamily="18" charset="0"/>
              <a:cs typeface="Times New Roman" panose="02020603050405020304" pitchFamily="18" charset="0"/>
            </a:endParaRPr>
          </a:p>
          <a:p>
            <a:pPr lvl="0" algn="ctr"/>
            <a:r>
              <a:rPr lang="kk-KZ"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a:t>
            </a:r>
            <a:r>
              <a:rPr lang="kk-KZ" altLang="ru-RU" sz="1200" b="1" dirty="0">
                <a:solidFill>
                  <a:prstClr val="black"/>
                </a:solidFill>
                <a:latin typeface="Times New Roman" panose="02020603050405020304" pitchFamily="18" charset="0"/>
                <a:cs typeface="Times New Roman" panose="02020603050405020304" pitchFamily="18" charset="0"/>
              </a:rPr>
              <a:t>20-ден </a:t>
            </a:r>
            <a:r>
              <a:rPr lang="kk-KZ" altLang="ru-RU" sz="1200" b="1" dirty="0" smtClean="0">
                <a:solidFill>
                  <a:prstClr val="black"/>
                </a:solidFill>
                <a:latin typeface="Times New Roman" panose="02020603050405020304" pitchFamily="18" charset="0"/>
                <a:cs typeface="Times New Roman" panose="02020603050405020304" pitchFamily="18" charset="0"/>
              </a:rPr>
              <a:t>21</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 сағ. 20-дейін</a:t>
            </a:r>
          </a:p>
          <a:p>
            <a:r>
              <a:rPr lang="ru-RU" sz="1200" dirty="0">
                <a:latin typeface="Times New Roman" panose="02020603050405020304" pitchFamily="18" charset="0"/>
                <a:cs typeface="Times New Roman" panose="02020603050405020304" pitchFamily="18" charset="0"/>
              </a:rPr>
              <a:t>Көшпелі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кешке </a:t>
            </a:r>
            <a:r>
              <a:rPr lang="kk-KZ" sz="1200" kern="1400" dirty="0" smtClean="0">
                <a:solidFill>
                  <a:srgbClr val="000000"/>
                </a:solidFill>
                <a:latin typeface="Times New Roman" panose="02020603050405020304" pitchFamily="18" charset="0"/>
                <a:ea typeface="Times New Roman" panose="02020603050405020304" pitchFamily="18" charset="0"/>
              </a:rPr>
              <a:t>қар</a:t>
            </a:r>
            <a:r>
              <a:rPr lang="kk-KZ" sz="1200" dirty="0" smtClean="0">
                <a:solidFill>
                  <a:prstClr val="black"/>
                </a:solidFill>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Солтүстік</a:t>
            </a:r>
            <a:r>
              <a:rPr lang="ru-RU" sz="1200" dirty="0" smtClean="0">
                <a:latin typeface="Times New Roman" panose="02020603050405020304" pitchFamily="18" charset="0"/>
                <a:cs typeface="Times New Roman" panose="02020603050405020304" pitchFamily="18" charset="0"/>
              </a:rPr>
              <a:t>-</a:t>
            </a:r>
            <a:r>
              <a:rPr lang="kk-KZ" sz="1200" dirty="0" smtClean="0">
                <a:solidFill>
                  <a:prstClr val="black"/>
                </a:solidFill>
                <a:latin typeface="Times New Roman" panose="02020603050405020304" pitchFamily="18" charset="0"/>
                <a:cs typeface="Times New Roman" panose="02020603050405020304" pitchFamily="18" charset="0"/>
              </a:rPr>
              <a:t>батыстан</a:t>
            </a:r>
            <a:r>
              <a:rPr lang="kk-KZ" sz="1200" dirty="0" smtClean="0">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соғатын жел </a:t>
            </a:r>
            <a:r>
              <a:rPr lang="kk-KZ" sz="1200" dirty="0" smtClean="0">
                <a:solidFill>
                  <a:prstClr val="black"/>
                </a:solidFill>
                <a:latin typeface="Times New Roman" panose="02020603050405020304" pitchFamily="18" charset="0"/>
                <a:cs typeface="Times New Roman" panose="02020603050405020304" pitchFamily="18" charset="0"/>
              </a:rPr>
              <a:t>о</a:t>
            </a:r>
            <a:r>
              <a:rPr lang="kk-KZ" sz="1200" dirty="0" smtClean="0">
                <a:solidFill>
                  <a:prstClr val="black"/>
                </a:solidFill>
                <a:latin typeface="Times New Roman" panose="02020603050405020304" pitchFamily="18" charset="0"/>
                <a:cs typeface="Times New Roman" panose="02020603050405020304" pitchFamily="18" charset="0"/>
              </a:rPr>
              <a:t>ңтүстік- </a:t>
            </a:r>
            <a:r>
              <a:rPr lang="kk-KZ" sz="1200" dirty="0" smtClean="0">
                <a:solidFill>
                  <a:prstClr val="black"/>
                </a:solidFill>
                <a:latin typeface="Times New Roman" panose="02020603050405020304" pitchFamily="18" charset="0"/>
                <a:cs typeface="Times New Roman" panose="02020603050405020304" pitchFamily="18" charset="0"/>
              </a:rPr>
              <a:t>батысқа, </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7-12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15-17,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9-11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a:p>
            <a:pPr algn="just"/>
            <a:endParaRPr lang="ru-RU" sz="1200" b="1" dirty="0" smtClean="0">
              <a:latin typeface="Times New Roman" panose="02020603050405020304" pitchFamily="18" charset="0"/>
              <a:cs typeface="Times New Roman" panose="02020603050405020304" pitchFamily="18" charset="0"/>
            </a:endParaRPr>
          </a:p>
          <a:p>
            <a:pPr algn="just"/>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2024 жылғы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a:solidFill>
                  <a:prstClr val="black"/>
                </a:solidFill>
                <a:latin typeface="Times New Roman" panose="02020603050405020304" pitchFamily="18" charset="0"/>
                <a:cs typeface="Times New Roman" panose="02020603050405020304" pitchFamily="18" charset="0"/>
              </a:rPr>
              <a:t>желтоқсан </a:t>
            </a:r>
            <a:endParaRPr lang="kk-KZ" sz="1200" b="1" dirty="0" smtClean="0">
              <a:solidFill>
                <a:prstClr val="black"/>
              </a:solidFill>
              <a:latin typeface="Times New Roman" panose="02020603050405020304" pitchFamily="18" charset="0"/>
              <a:cs typeface="Times New Roman" panose="02020603050405020304" pitchFamily="18" charset="0"/>
            </a:endParaRPr>
          </a:p>
          <a:p>
            <a:pPr algn="ctr"/>
            <a:r>
              <a:rPr lang="kk-KZ" sz="1200" b="1" dirty="0" smtClean="0">
                <a:solidFill>
                  <a:prstClr val="black"/>
                </a:solidFill>
                <a:latin typeface="Times New Roman" panose="02020603050405020304" pitchFamily="18" charset="0"/>
                <a:cs typeface="Times New Roman" panose="02020603050405020304" pitchFamily="18" charset="0"/>
              </a:rPr>
              <a:t>21 </a:t>
            </a:r>
            <a:r>
              <a:rPr lang="kk-KZ" sz="1200" b="1" dirty="0" smtClean="0">
                <a:solidFill>
                  <a:prstClr val="black"/>
                </a:solidFill>
                <a:latin typeface="Times New Roman" panose="02020603050405020304" pitchFamily="18" charset="0"/>
                <a:cs typeface="Times New Roman" panose="02020603050405020304" pitchFamily="18" charset="0"/>
              </a:rPr>
              <a:t>желтоқсан</a:t>
            </a:r>
            <a:r>
              <a:rPr lang="kk-KZ" sz="1200" b="1" kern="1400" dirty="0" smtClean="0">
                <a:solidFill>
                  <a:srgbClr val="000000"/>
                </a:solidFill>
                <a:latin typeface="Times New Roman" panose="02020603050405020304" pitchFamily="18" charset="0"/>
              </a:rPr>
              <a:t> </a:t>
            </a:r>
            <a:r>
              <a:rPr lang="kk-KZ" sz="1200" b="1" dirty="0" smtClean="0">
                <a:latin typeface="Times New Roman" panose="02020603050405020304" pitchFamily="18" charset="0"/>
                <a:cs typeface="Times New Roman" panose="02020603050405020304" pitchFamily="18" charset="0"/>
              </a:rPr>
              <a:t>сағ.  20-ден бастап </a:t>
            </a:r>
            <a:r>
              <a:rPr lang="kk-KZ" sz="1200" b="1" dirty="0" smtClean="0">
                <a:solidFill>
                  <a:prstClr val="black"/>
                </a:solidFill>
                <a:latin typeface="Times New Roman" panose="02020603050405020304" pitchFamily="18" charset="0"/>
                <a:cs typeface="Times New Roman" panose="02020603050405020304" pitchFamily="18" charset="0"/>
              </a:rPr>
              <a:t>22 </a:t>
            </a:r>
            <a:r>
              <a:rPr lang="kk-KZ" sz="1200" b="1" dirty="0" smtClean="0">
                <a:solidFill>
                  <a:prstClr val="black"/>
                </a:solidFill>
                <a:latin typeface="Times New Roman" panose="02020603050405020304" pitchFamily="18" charset="0"/>
                <a:cs typeface="Times New Roman" panose="02020603050405020304" pitchFamily="18" charset="0"/>
              </a:rPr>
              <a:t>желтоқсан </a:t>
            </a:r>
          </a:p>
          <a:p>
            <a:pPr algn="ctr"/>
            <a:r>
              <a:rPr lang="kk-KZ" sz="1200" b="1" dirty="0" smtClean="0">
                <a:solidFill>
                  <a:prstClr val="black"/>
                </a:solidFill>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сағ. 08-ға дейін </a:t>
            </a:r>
          </a:p>
          <a:p>
            <a:pPr lvl="0" algn="just"/>
            <a:r>
              <a:rPr lang="ru-RU" sz="1200" dirty="0" err="1">
                <a:latin typeface="Times New Roman" panose="02020603050405020304" pitchFamily="18" charset="0"/>
                <a:cs typeface="Times New Roman" panose="02020603050405020304" pitchFamily="18" charset="0"/>
              </a:rPr>
              <a:t>Б</a:t>
            </a:r>
            <a:r>
              <a:rPr lang="ru-RU" sz="1200" dirty="0" err="1" smtClean="0">
                <a:latin typeface="Times New Roman" panose="02020603050405020304" pitchFamily="18" charset="0"/>
                <a:cs typeface="Times New Roman" panose="02020603050405020304" pitchFamily="18" charset="0"/>
              </a:rPr>
              <a:t>ұлтты</a:t>
            </a:r>
            <a:r>
              <a:rPr lang="ru-RU" sz="1200" dirty="0">
                <a:latin typeface="Times New Roman" panose="02020603050405020304" pitchFamily="18" charset="0"/>
                <a:cs typeface="Times New Roman" panose="02020603050405020304" pitchFamily="18" charset="0"/>
              </a:rPr>
              <a:t>, </a:t>
            </a:r>
            <a:r>
              <a:rPr lang="kk-KZ" sz="1200" kern="1400" smtClean="0">
                <a:solidFill>
                  <a:srgbClr val="000000"/>
                </a:solidFill>
                <a:latin typeface="Times New Roman" panose="02020603050405020304" pitchFamily="18" charset="0"/>
                <a:ea typeface="Times New Roman" panose="02020603050405020304" pitchFamily="18" charset="0"/>
              </a:rPr>
              <a:t>қар, жаяу бұрқасын </a:t>
            </a:r>
            <a:r>
              <a:rPr lang="kk-KZ" sz="1200" kern="1400" dirty="0" smtClean="0">
                <a:solidFill>
                  <a:srgbClr val="000000"/>
                </a:solidFill>
                <a:latin typeface="Times New Roman" panose="02020603050405020304" pitchFamily="18" charset="0"/>
                <a:ea typeface="Times New Roman" panose="02020603050405020304" pitchFamily="18" charset="0"/>
              </a:rPr>
              <a:t>. </a:t>
            </a:r>
            <a:r>
              <a:rPr lang="kk-KZ" sz="1200" dirty="0">
                <a:solidFill>
                  <a:prstClr val="black"/>
                </a:solidFill>
                <a:latin typeface="Times New Roman" panose="02020603050405020304" pitchFamily="18" charset="0"/>
                <a:cs typeface="Times New Roman" panose="02020603050405020304" pitchFamily="18" charset="0"/>
              </a:rPr>
              <a:t>Оңтүстік-батыстан </a:t>
            </a:r>
            <a:r>
              <a:rPr lang="kk-KZ" sz="1200" dirty="0" smtClean="0">
                <a:solidFill>
                  <a:prstClr val="black"/>
                </a:solidFill>
                <a:latin typeface="Times New Roman" panose="02020603050405020304" pitchFamily="18" charset="0"/>
                <a:cs typeface="Times New Roman" panose="02020603050405020304" pitchFamily="18" charset="0"/>
              </a:rPr>
              <a:t>жел 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9-14 м/с. </a:t>
            </a:r>
            <a:r>
              <a:rPr lang="kk-KZ" sz="1200" dirty="0" smtClean="0">
                <a:solidFill>
                  <a:prstClr val="black"/>
                </a:solidFill>
                <a:latin typeface="Times New Roman" panose="02020603050405020304" pitchFamily="18" charset="0"/>
                <a:cs typeface="Times New Roman" panose="02020603050405020304" pitchFamily="18" charset="0"/>
              </a:rPr>
              <a:t> Ауа температурасы </a:t>
            </a:r>
            <a:r>
              <a:rPr lang="kk-KZ" sz="1200" dirty="0" smtClean="0">
                <a:solidFill>
                  <a:prstClr val="black"/>
                </a:solidFill>
                <a:latin typeface="Times New Roman" panose="02020603050405020304" pitchFamily="18" charset="0"/>
                <a:cs typeface="Times New Roman" panose="02020603050405020304" pitchFamily="18" charset="0"/>
              </a:rPr>
              <a:t>10-12 </a:t>
            </a:r>
            <a:r>
              <a:rPr lang="kk-KZ" sz="1200" dirty="0" smtClean="0">
                <a:solidFill>
                  <a:prstClr val="black"/>
                </a:solidFill>
                <a:latin typeface="Times New Roman" panose="02020603050405020304" pitchFamily="18" charset="0"/>
                <a:cs typeface="Times New Roman" panose="02020603050405020304" pitchFamily="18" charset="0"/>
              </a:rPr>
              <a:t>градус аяз. </a:t>
            </a:r>
          </a:p>
          <a:p>
            <a:pPr lvl="0" algn="just"/>
            <a:endParaRPr lang="kk-KZ" sz="1200" dirty="0">
              <a:solidFill>
                <a:prstClr val="black"/>
              </a:solidFill>
              <a:latin typeface="Times New Roman" panose="02020603050405020304" pitchFamily="18" charset="0"/>
              <a:cs typeface="Times New Roman" panose="02020603050405020304" pitchFamily="18" charset="0"/>
            </a:endParaRPr>
          </a:p>
          <a:p>
            <a:pPr lvl="0" algn="just"/>
            <a:r>
              <a:rPr lang="kk-KZ" sz="1200" dirty="0" smtClean="0">
                <a:solidFill>
                  <a:prstClr val="black"/>
                </a:solidFill>
                <a:latin typeface="Times New Roman" panose="02020603050405020304" pitchFamily="18" charset="0"/>
                <a:cs typeface="Times New Roman" panose="02020603050405020304" pitchFamily="18" charset="0"/>
              </a:rPr>
              <a:t> </a:t>
            </a:r>
            <a:endParaRPr lang="kk-KZ" sz="1200" dirty="0">
              <a:solidFill>
                <a:prstClr val="black"/>
              </a:solidFill>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450592976"/>
              </p:ext>
            </p:extLst>
          </p:nvPr>
        </p:nvGraphicFramePr>
        <p:xfrm>
          <a:off x="5015556" y="41693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6892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93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30108">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өлшенген</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a:t>
                      </a:r>
                    </a:p>
                  </a:txBody>
                  <a:tcPr marL="9525" marR="9525" marT="9523"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673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0.135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190676">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56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0.279</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2702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0.501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27028">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сутегі</a:t>
                      </a:r>
                      <a:r>
                        <a:rPr lang="ru-RU" sz="1000" dirty="0">
                          <a:solidFill>
                            <a:schemeClr val="tx1"/>
                          </a:solidFill>
                          <a:latin typeface="Times New Roman" panose="02020603050405020304" pitchFamily="18" charset="0"/>
                          <a:cs typeface="Times New Roman" panose="02020603050405020304" pitchFamily="18" charset="0"/>
                        </a:rPr>
                        <a:t> </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0.188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graphicFrame>
        <p:nvGraphicFramePr>
          <p:cNvPr id="24" name="Таблица 23"/>
          <p:cNvGraphicFramePr/>
          <p:nvPr>
            <p:extLst>
              <p:ext uri="{D42A27DB-BD31-4B8C-83A1-F6EECF244321}">
                <p14:modId xmlns:p14="http://schemas.microsoft.com/office/powerpoint/2010/main" val="3327296169"/>
              </p:ext>
            </p:extLst>
          </p:nvPr>
        </p:nvGraphicFramePr>
        <p:xfrm>
          <a:off x="5079334" y="6248200"/>
          <a:ext cx="4780571" cy="579120"/>
        </p:xfrm>
        <a:graphic>
          <a:graphicData uri="http://schemas.openxmlformats.org/drawingml/2006/table">
            <a:tbl>
              <a:tblPr/>
              <a:tblGrid>
                <a:gridCol w="4780571">
                  <a:extLst>
                    <a:ext uri="{9D8B030D-6E8A-4147-A177-3AD203B41FA5}">
                      <a16:colId xmlns="" xmlns:a16="http://schemas.microsoft.com/office/drawing/2014/main" val="20000"/>
                    </a:ext>
                  </a:extLst>
                </a:gridCol>
              </a:tblGrid>
              <a:tr h="133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endParaRPr lang="ru-RU" sz="700" i="1" dirty="0">
                        <a:latin typeface="Times New Roman" panose="02020603050405020304" pitchFamily="18" charset="0"/>
                        <a:cs typeface="Times New Roman" panose="02020603050405020304" pitchFamily="18" charset="0"/>
                      </a:endParaRPr>
                    </a:p>
                    <a:p>
                      <a:pPr fontAlgn="base"/>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2022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жылғы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3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тамыздағы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kk-KZ" sz="800" b="0" i="1" u="none" kern="1200" baseline="0" dirty="0">
                          <a:solidFill>
                            <a:schemeClr val="tx1"/>
                          </a:solidFill>
                          <a:effectLst/>
                          <a:latin typeface="Times New Roman" panose="02020603050405020304" pitchFamily="18" charset="0"/>
                          <a:ea typeface="+mn-ea"/>
                          <a:cs typeface="Times New Roman" panose="02020603050405020304" pitchFamily="18" charset="0"/>
                        </a:rPr>
                        <a:t>ҚР ДСМ - 70</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Қалалық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және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ауылдық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елді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мекендердегі</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өнеркәсіптік</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ұйымдар</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аумақтарындағы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атмосфералық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ауаның</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гигиеналық</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нормативтерін</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бекіту</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туралы</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РЕШШ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қаулысына</a:t>
                      </a:r>
                      <a:r>
                        <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rPr>
                        <a:t> </a:t>
                      </a:r>
                      <a:r>
                        <a:rPr lang="ru-RU" sz="800" b="0" i="1" u="none" kern="1200" baseline="0" dirty="0" err="1">
                          <a:solidFill>
                            <a:schemeClr val="tx1"/>
                          </a:solidFill>
                          <a:effectLst/>
                          <a:latin typeface="Times New Roman" panose="02020603050405020304" pitchFamily="18" charset="0"/>
                          <a:ea typeface="+mn-ea"/>
                          <a:cs typeface="Times New Roman" panose="02020603050405020304" pitchFamily="18" charset="0"/>
                        </a:rPr>
                        <a:t>сәйкес</a:t>
                      </a:r>
                      <a:endParaRPr lang="ru-RU" sz="800" b="0" i="1"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6658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0654" y="3707657"/>
            <a:ext cx="4797380"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a:t>
            </a:r>
            <a:r>
              <a:rPr lang="kk-KZ" altLang="ru-RU" sz="1200" b="1" dirty="0">
                <a:latin typeface="Times New Roman" panose="02020603050405020304" pitchFamily="18" charset="0"/>
                <a:cs typeface="Times New Roman" panose="02020603050405020304" pitchFamily="18" charset="0"/>
              </a:rPr>
              <a:t> </a:t>
            </a:r>
            <a:r>
              <a:rPr lang="kk-KZ" altLang="ru-RU" sz="1200" b="1" dirty="0" smtClean="0">
                <a:solidFill>
                  <a:prstClr val="black"/>
                </a:solidFill>
                <a:latin typeface="Times New Roman" panose="02020603050405020304" pitchFamily="18" charset="0"/>
                <a:cs typeface="Times New Roman" panose="02020603050405020304" pitchFamily="18" charset="0"/>
              </a:rPr>
              <a:t>20</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b="1" dirty="0">
                <a:solidFill>
                  <a:prstClr val="black"/>
                </a:solidFill>
                <a:latin typeface="Times New Roman" panose="02020603050405020304" pitchFamily="18" charset="0"/>
                <a:cs typeface="Times New Roman" panose="02020603050405020304" pitchFamily="18" charset="0"/>
              </a:rPr>
              <a:t>желтоқсан</a:t>
            </a:r>
            <a:r>
              <a:rPr lang="kk-KZ" sz="1200" b="1" kern="1400" dirty="0">
                <a:solidFill>
                  <a:srgbClr val="000000"/>
                </a:solidFill>
                <a:latin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Қостанай</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5" name="TextBox 13"/>
          <p:cNvSpPr txBox="1"/>
          <p:nvPr/>
        </p:nvSpPr>
        <p:spPr>
          <a:xfrm>
            <a:off x="5034747" y="3450360"/>
            <a:ext cx="4679764"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5056049" y="2522800"/>
            <a:ext cx="4658462" cy="830997"/>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just"/>
            <a:r>
              <a:rPr lang="ru-RU" sz="1200" dirty="0" smtClean="0">
                <a:solidFill>
                  <a:prstClr val="black"/>
                </a:solidFill>
                <a:latin typeface="Times New Roman" panose="02020603050405020304" pitchFamily="18" charset="0"/>
                <a:cs typeface="Times New Roman" panose="02020603050405020304" pitchFamily="18" charset="0"/>
              </a:rPr>
              <a:t>21,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anose="02020603050405020304" pitchFamily="18" charset="0"/>
                <a:cs typeface="Times New Roman" panose="02020603050405020304" pitchFamily="18" charset="0"/>
              </a:rPr>
              <a:t>22 </a:t>
            </a:r>
            <a:r>
              <a:rPr lang="kk-KZ" sz="1200" dirty="0" smtClean="0">
                <a:solidFill>
                  <a:prstClr val="black"/>
                </a:solidFill>
                <a:latin typeface="Times New Roman" panose="02020603050405020304" pitchFamily="18" charset="0"/>
                <a:cs typeface="Times New Roman" panose="02020603050405020304" pitchFamily="18" charset="0"/>
              </a:rPr>
              <a:t>желтоқсан</a:t>
            </a:r>
            <a:r>
              <a:rPr lang="kk-KZ" sz="1200" kern="1400" dirty="0" smtClean="0">
                <a:solidFill>
                  <a:srgbClr val="000000"/>
                </a:solidFill>
                <a:latin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a:t>
            </a:r>
          </a:p>
          <a:p>
            <a:pPr lvl="0" algn="just"/>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төмендеуі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күтілуде</a:t>
            </a:r>
            <a:endParaRPr lang="ru-RU" sz="1200" dirty="0">
              <a:solidFill>
                <a:prstClr val="black"/>
              </a:solidFill>
              <a:latin typeface="Times New Roman" panose="02020603050405020304" pitchFamily="18" charset="0"/>
              <a:cs typeface="Times New Roman" panose="02020603050405020304" pitchFamily="18" charset="0"/>
            </a:endParaRPr>
          </a:p>
        </p:txBody>
      </p:sp>
      <p:pic>
        <p:nvPicPr>
          <p:cNvPr id="2" name="Рисунок 1"/>
          <p:cNvPicPr>
            <a:picLocks noChangeAspect="1"/>
          </p:cNvPicPr>
          <p:nvPr/>
        </p:nvPicPr>
        <p:blipFill>
          <a:blip r:embed="rId3"/>
          <a:stretch>
            <a:fillRect/>
          </a:stretch>
        </p:blipFill>
        <p:spPr>
          <a:xfrm>
            <a:off x="4556725" y="3267442"/>
            <a:ext cx="792549" cy="323116"/>
          </a:xfrm>
          <a:prstGeom prst="rect">
            <a:avLst/>
          </a:prstGeom>
        </p:spPr>
      </p:pic>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58696" y="265262"/>
            <a:ext cx="4794304"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Қостанай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 Қайырбеков көшесі, 379;</a:t>
            </a:r>
          </a:p>
          <a:p>
            <a:pPr algn="just"/>
            <a:r>
              <a:rPr lang="kk-KZ" sz="1200" dirty="0">
                <a:latin typeface="Times New Roman" panose="02020603050405020304" pitchFamily="18" charset="0"/>
                <a:cs typeface="Times New Roman" panose="02020603050405020304" pitchFamily="18" charset="0"/>
              </a:rPr>
              <a:t>№ 3 бекет – Дощанов көшесі, 43;</a:t>
            </a:r>
            <a:endParaRPr 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2 бекет – </a:t>
            </a:r>
            <a:r>
              <a:rPr lang="ru-RU" sz="1200" dirty="0">
                <a:latin typeface="Times New Roman" panose="02020603050405020304" pitchFamily="18" charset="0"/>
                <a:cs typeface="Times New Roman" panose="02020603050405020304" pitchFamily="18" charset="0"/>
              </a:rPr>
              <a:t>Бородин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№142 </a:t>
            </a:r>
            <a:r>
              <a:rPr lang="ru-RU" sz="1200" dirty="0" err="1">
                <a:latin typeface="Times New Roman" panose="02020603050405020304" pitchFamily="18" charset="0"/>
                <a:cs typeface="Times New Roman" panose="02020603050405020304" pitchFamily="18" charset="0"/>
              </a:rPr>
              <a:t>үйдің</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4 бекет – </a:t>
            </a:r>
            <a:r>
              <a:rPr lang="ru-RU" sz="1200" dirty="0">
                <a:latin typeface="Times New Roman" panose="02020603050405020304" pitchFamily="18" charset="0"/>
                <a:cs typeface="Times New Roman" panose="02020603050405020304" pitchFamily="18" charset="0"/>
              </a:rPr>
              <a:t>Маяковский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37125" y="86533"/>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4974697" y="4553990"/>
            <a:ext cx="4485340" cy="1608761"/>
            <a:chOff x="338922" y="3799939"/>
            <a:chExt cx="4445485" cy="1751537"/>
          </a:xfrm>
        </p:grpSpPr>
        <p:graphicFrame>
          <p:nvGraphicFramePr>
            <p:cNvPr id="26" name="Таблица 25"/>
            <p:cNvGraphicFramePr/>
            <p:nvPr>
              <p:extLst>
                <p:ext uri="{D42A27DB-BD31-4B8C-83A1-F6EECF244321}">
                  <p14:modId xmlns:p14="http://schemas.microsoft.com/office/powerpoint/2010/main" val="1499504577"/>
                </p:ext>
              </p:extLst>
            </p:nvPr>
          </p:nvGraphicFramePr>
          <p:xfrm>
            <a:off x="503857" y="4625575"/>
            <a:ext cx="4252884" cy="925901"/>
          </p:xfrm>
          <a:graphic>
            <a:graphicData uri="http://schemas.openxmlformats.org/drawingml/2006/table">
              <a:tbl>
                <a:tblPr/>
                <a:tblGrid>
                  <a:gridCol w="2145506">
                    <a:extLst>
                      <a:ext uri="{9D8B030D-6E8A-4147-A177-3AD203B41FA5}">
                        <a16:colId xmlns="" xmlns:a16="http://schemas.microsoft.com/office/drawing/2014/main" val="20000"/>
                      </a:ext>
                    </a:extLst>
                  </a:gridCol>
                  <a:gridCol w="2145506">
                    <a:extLst>
                      <a:ext uri="{9D8B030D-6E8A-4147-A177-3AD203B41FA5}">
                        <a16:colId xmlns="" xmlns:a16="http://schemas.microsoft.com/office/drawing/2014/main" val="20001"/>
                      </a:ext>
                    </a:extLst>
                  </a:gridCol>
                </a:tblGrid>
                <a:tr h="3931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ru-RU" altLang="x-none" sz="800" dirty="0">
                            <a:latin typeface="Times New Roman" panose="02020603050405020304" pitchFamily="18" charset="0"/>
                            <a:cs typeface="Times New Roman" panose="02020603050405020304" pitchFamily="18" charset="0"/>
                          </a:rPr>
                          <a:t>:</a:t>
                        </a:r>
                        <a:r>
                          <a:rPr lang="en-US" altLang="x-none" sz="800" dirty="0">
                            <a:latin typeface="Times New Roman" panose="02020603050405020304" pitchFamily="18" charset="0"/>
                            <a:cs typeface="Times New Roman" panose="02020603050405020304" pitchFamily="18" charset="0"/>
                          </a:rPr>
                          <a:t>press@meteo.kz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2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Халықаралық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ынтымақтастық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a:t>
                        </a:r>
                        <a:r>
                          <a:rPr lang="kk-KZ" sz="800" dirty="0">
                            <a:latin typeface="Times New Roman" panose="02020603050405020304" pitchFamily="18" charset="0"/>
                            <a:cs typeface="Times New Roman" panose="02020603050405020304" pitchFamily="18" charset="0"/>
                          </a:rPr>
                          <a:t>4</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50</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18</a:t>
                        </a:r>
                        <a:r>
                          <a:rPr sz="800" dirty="0">
                            <a:latin typeface="Times New Roman" panose="02020603050405020304" pitchFamily="18" charset="0"/>
                            <a:cs typeface="Times New Roman" panose="02020603050405020304" pitchFamily="18" charset="0"/>
                          </a:rPr>
                          <a:t>-</a:t>
                        </a:r>
                        <a:r>
                          <a:rPr lang="kk-KZ" sz="800" dirty="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omp_kos@meteo.kz</a:t>
                        </a: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38922" y="4009788"/>
              <a:ext cx="1956950" cy="843917"/>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Қостанай қ.,  </a:t>
              </a:r>
              <a:r>
                <a:rPr lang="ru-RU" altLang="ru-RU" sz="1000" i="1" dirty="0" err="1">
                  <a:latin typeface="Times New Roman" panose="02020603050405020304" pitchFamily="18" charset="0"/>
                  <a:cs typeface="Times New Roman" panose="02020603050405020304" pitchFamily="18" charset="0"/>
                </a:rPr>
                <a:t>Дощанова</a:t>
              </a:r>
              <a:r>
                <a:rPr lang="ru-RU" altLang="ru-RU" sz="1000" i="1" dirty="0">
                  <a:latin typeface="Times New Roman" panose="02020603050405020304" pitchFamily="18" charset="0"/>
                  <a:cs typeface="Times New Roman" panose="02020603050405020304" pitchFamily="18" charset="0"/>
                </a:rPr>
                <a:t> 43</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3" y="3799939"/>
              <a:ext cx="4252884" cy="703692"/>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25923" y="627475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А. </a:t>
            </a:r>
            <a:r>
              <a:rPr lang="kk-KZ" altLang="ru-RU" sz="1200" b="1" i="1" smtClean="0">
                <a:solidFill>
                  <a:srgbClr val="000000"/>
                </a:solidFill>
                <a:latin typeface="Times New Roman" panose="02020603050405020304" pitchFamily="18" charset="0"/>
                <a:cs typeface="Times New Roman" panose="02020603050405020304" pitchFamily="18" charset="0"/>
              </a:rPr>
              <a:t>Шибаршина</a:t>
            </a:r>
            <a:r>
              <a:rPr lang="ru-RU" altLang="ru-RU" sz="1200" b="1" i="1"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a:t>
            </a:r>
            <a:r>
              <a:rPr lang="kk-KZ" altLang="ru-RU" sz="1200" b="1" i="1" dirty="0">
                <a:solidFill>
                  <a:srgbClr val="000000"/>
                </a:solidFill>
                <a:latin typeface="Times New Roman" panose="02020603050405020304" pitchFamily="18" charset="0"/>
                <a:cs typeface="Times New Roman" panose="02020603050405020304" pitchFamily="18" charset="0"/>
              </a:rPr>
              <a:t>. Искакова</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2221359074"/>
              </p:ext>
            </p:extLst>
          </p:nvPr>
        </p:nvGraphicFramePr>
        <p:xfrm>
          <a:off x="5331002" y="548496"/>
          <a:ext cx="4167505" cy="849428"/>
        </p:xfrm>
        <a:graphic>
          <a:graphicData uri="http://schemas.openxmlformats.org/drawingml/2006/table">
            <a:tbl>
              <a:tblPr/>
              <a:tblGrid>
                <a:gridCol w="1327730">
                  <a:extLst>
                    <a:ext uri="{9D8B030D-6E8A-4147-A177-3AD203B41FA5}">
                      <a16:colId xmlns="" xmlns:a16="http://schemas.microsoft.com/office/drawing/2014/main" val="20000"/>
                    </a:ext>
                  </a:extLst>
                </a:gridCol>
                <a:gridCol w="2839775">
                  <a:extLst>
                    <a:ext uri="{9D8B030D-6E8A-4147-A177-3AD203B41FA5}">
                      <a16:colId xmlns="" xmlns:a16="http://schemas.microsoft.com/office/drawing/2014/main" val="20001"/>
                    </a:ext>
                  </a:extLst>
                </a:gridCol>
              </a:tblGrid>
              <a:tr h="5807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20782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0,07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0,08 ≤ Р &lt; 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2139">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275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86628" y="209440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64040757"/>
              </p:ext>
            </p:extLst>
          </p:nvPr>
        </p:nvGraphicFramePr>
        <p:xfrm>
          <a:off x="5054197" y="2431312"/>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89" y="451160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22173</TotalTime>
  <Words>580</Words>
  <Application>Microsoft Office PowerPoint</Application>
  <PresentationFormat>Лист A4 (210x297 мм)</PresentationFormat>
  <Paragraphs>97</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4394</cp:revision>
  <cp:lastPrinted>2021-07-01T07:38:07Z</cp:lastPrinted>
  <dcterms:created xsi:type="dcterms:W3CDTF">2018-03-27T06:03:00Z</dcterms:created>
  <dcterms:modified xsi:type="dcterms:W3CDTF">2024-12-20T08:23:57Z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