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11031027"/>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en-US"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20</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желтоқсан</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a:t>
            </a:r>
            <a:r>
              <a:rPr lang="ru-RU" altLang="ru-RU" sz="1200" b="1" dirty="0" smtClean="0">
                <a:solidFill>
                  <a:srgbClr val="000000"/>
                </a:solidFill>
                <a:latin typeface="Times New Roman" pitchFamily="18" charset="0"/>
                <a:cs typeface="Times New Roman" pitchFamily="18" charset="0"/>
              </a:rPr>
              <a:t>21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күндіз аздаған </a:t>
            </a:r>
            <a:r>
              <a:rPr lang="kk-KZ" sz="1200" dirty="0" smtClean="0">
                <a:latin typeface="Times New Roman" panose="02020603050405020304" pitchFamily="18" charset="0"/>
                <a:cs typeface="Times New Roman" panose="02020603050405020304" pitchFamily="18" charset="0"/>
              </a:rPr>
              <a:t>қар жауады. </a:t>
            </a:r>
            <a:r>
              <a:rPr lang="kk-KZ" sz="1200" dirty="0" smtClean="0">
                <a:latin typeface="Times New Roman" panose="02020603050405020304" pitchFamily="18" charset="0"/>
                <a:cs typeface="Times New Roman" panose="02020603050405020304" pitchFamily="18" charset="0"/>
              </a:rPr>
              <a:t>Оң</a:t>
            </a:r>
            <a:r>
              <a:rPr lang="kk-KZ" sz="1200" dirty="0" smtClean="0">
                <a:latin typeface="Times New Roman" panose="02020603050405020304" pitchFamily="18" charset="0"/>
                <a:cs typeface="Times New Roman" panose="02020603050405020304" pitchFamily="18" charset="0"/>
              </a:rPr>
              <a:t>түстік-батыстан</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оңтүстіктен</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14-16 </a:t>
            </a:r>
            <a:r>
              <a:rPr lang="kk-KZ" sz="1200" dirty="0" smtClean="0">
                <a:latin typeface="Times New Roman" panose="02020603050405020304" pitchFamily="18" charset="0"/>
                <a:cs typeface="Times New Roman" panose="02020603050405020304" pitchFamily="18" charset="0"/>
              </a:rPr>
              <a:t>градус аяз, күндіз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градус суық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22 </a:t>
            </a:r>
            <a:r>
              <a:rPr lang="kk-KZ" altLang="ru-RU" sz="1200" b="1" dirty="0" smtClean="0">
                <a:solidFill>
                  <a:srgbClr val="000000"/>
                </a:solidFill>
                <a:latin typeface="Times New Roman" pitchFamily="18" charset="0"/>
                <a:cs typeface="Times New Roman" pitchFamily="18" charset="0"/>
              </a:rPr>
              <a:t>желтоқсанға</a:t>
            </a:r>
            <a:r>
              <a:rPr lang="kk-KZ" alt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2024 </a:t>
            </a:r>
            <a:r>
              <a:rPr lang="ru-RU" sz="1200" b="1" dirty="0">
                <a:solidFill>
                  <a:srgbClr val="000000"/>
                </a:solidFill>
                <a:latin typeface="Times New Roman" pitchFamily="18" charset="0"/>
                <a:cs typeface="Times New Roman" pitchFamily="18" charset="0"/>
              </a:rPr>
              <a:t>ж. </a:t>
            </a:r>
            <a:endParaRPr lang="ru-RU"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21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22</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жауын-шашынсыз. </a:t>
            </a:r>
            <a:r>
              <a:rPr lang="kk-KZ" sz="1200" dirty="0" smtClean="0">
                <a:latin typeface="Times New Roman" panose="02020603050405020304" pitchFamily="18" charset="0"/>
                <a:cs typeface="Times New Roman" panose="02020603050405020304" pitchFamily="18" charset="0"/>
              </a:rPr>
              <a:t>Оңтүстік-батыстан, оңтүстіктен </a:t>
            </a:r>
            <a:r>
              <a:rPr lang="kk-KZ" sz="1200" dirty="0" smtClean="0">
                <a:latin typeface="Times New Roman" panose="02020603050405020304" pitchFamily="18" charset="0"/>
                <a:cs typeface="Times New Roman" panose="02020603050405020304" pitchFamily="18" charset="0"/>
              </a:rPr>
              <a:t>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8-10 </a:t>
            </a:r>
            <a:r>
              <a:rPr lang="kk-KZ" sz="1200" dirty="0" smtClean="0">
                <a:latin typeface="Times New Roman" panose="02020603050405020304" pitchFamily="18" charset="0"/>
                <a:cs typeface="Times New Roman" panose="02020603050405020304" pitchFamily="18" charset="0"/>
              </a:rPr>
              <a:t>градус аяз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32767133"/>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1006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201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3</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94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000" b="0" i="0" u="none" strike="noStrike" dirty="0" smtClean="0">
                          <a:solidFill>
                            <a:srgbClr val="000000"/>
                          </a:solidFill>
                          <a:effectLst/>
                          <a:latin typeface="Times New Roman" panose="02020603050405020304" pitchFamily="18" charset="0"/>
                          <a:cs typeface="Times New Roman" panose="02020603050405020304" pitchFamily="18" charset="0"/>
                        </a:rPr>
                        <a:t>575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желтоқсандағы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96669" y="226143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21 </a:t>
            </a:r>
            <a:r>
              <a:rPr lang="kk-KZ" sz="1200" dirty="0" smtClean="0">
                <a:solidFill>
                  <a:schemeClr val="tx1"/>
                </a:solidFill>
                <a:latin typeface="Times New Roman" panose="02020603050405020304" pitchFamily="18" charset="0"/>
                <a:cs typeface="Times New Roman" panose="02020603050405020304" pitchFamily="18" charset="0"/>
              </a:rPr>
              <a:t>желтоқсан, </a:t>
            </a:r>
            <a:r>
              <a:rPr lang="kk-KZ" sz="1200" dirty="0" smtClean="0">
                <a:solidFill>
                  <a:schemeClr val="tx1"/>
                </a:solidFill>
                <a:latin typeface="Times New Roman" panose="02020603050405020304" pitchFamily="18" charset="0"/>
                <a:cs typeface="Times New Roman" panose="02020603050405020304" pitchFamily="18" charset="0"/>
              </a:rPr>
              <a:t>22 </a:t>
            </a:r>
            <a:r>
              <a:rPr lang="kk-KZ" sz="1200" dirty="0" smtClean="0">
                <a:solidFill>
                  <a:schemeClr val="tx1"/>
                </a:solidFill>
                <a:latin typeface="Times New Roman" panose="02020603050405020304" pitchFamily="18" charset="0"/>
                <a:cs typeface="Times New Roman" panose="02020603050405020304" pitchFamily="18" charset="0"/>
              </a:rPr>
              <a:t>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көтеріңкі</a:t>
            </a:r>
            <a:r>
              <a:rPr lang="kk-KZ" sz="1200" dirty="0" smtClean="0">
                <a:solidFill>
                  <a:srgbClr val="000000"/>
                </a:solidFill>
                <a:latin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19906</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5126</cp:revision>
  <cp:lastPrinted>2021-07-01T07:38:07Z</cp:lastPrinted>
  <dcterms:created xsi:type="dcterms:W3CDTF">2018-03-27T06:03:00Z</dcterms:created>
  <dcterms:modified xsi:type="dcterms:W3CDTF">2024-12-20T10:14:35Z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